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4.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5.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6.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 id="2147483656" r:id="rId2"/>
    <p:sldMasterId id="2147483664" r:id="rId3"/>
    <p:sldMasterId id="2147483674" r:id="rId4"/>
    <p:sldMasterId id="2147483685" r:id="rId5"/>
    <p:sldMasterId id="2147483693" r:id="rId6"/>
    <p:sldMasterId id="2147483701" r:id="rId7"/>
  </p:sldMasterIdLst>
  <p:notesMasterIdLst>
    <p:notesMasterId r:id="rId68"/>
  </p:notesMasterIdLst>
  <p:sldIdLst>
    <p:sldId id="256" r:id="rId8"/>
    <p:sldId id="258" r:id="rId9"/>
    <p:sldId id="259" r:id="rId10"/>
    <p:sldId id="260" r:id="rId11"/>
    <p:sldId id="267" r:id="rId12"/>
    <p:sldId id="429" r:id="rId13"/>
    <p:sldId id="428" r:id="rId14"/>
    <p:sldId id="266" r:id="rId15"/>
    <p:sldId id="431" r:id="rId16"/>
    <p:sldId id="378" r:id="rId17"/>
    <p:sldId id="380" r:id="rId18"/>
    <p:sldId id="432" r:id="rId19"/>
    <p:sldId id="433" r:id="rId20"/>
    <p:sldId id="438" r:id="rId21"/>
    <p:sldId id="445" r:id="rId22"/>
    <p:sldId id="447" r:id="rId23"/>
    <p:sldId id="446" r:id="rId24"/>
    <p:sldId id="439" r:id="rId25"/>
    <p:sldId id="448" r:id="rId26"/>
    <p:sldId id="440" r:id="rId27"/>
    <p:sldId id="449" r:id="rId28"/>
    <p:sldId id="450" r:id="rId29"/>
    <p:sldId id="451" r:id="rId30"/>
    <p:sldId id="452" r:id="rId31"/>
    <p:sldId id="444" r:id="rId32"/>
    <p:sldId id="453" r:id="rId33"/>
    <p:sldId id="454" r:id="rId34"/>
    <p:sldId id="455" r:id="rId35"/>
    <p:sldId id="456" r:id="rId36"/>
    <p:sldId id="443" r:id="rId37"/>
    <p:sldId id="307" r:id="rId38"/>
    <p:sldId id="358" r:id="rId39"/>
    <p:sldId id="308" r:id="rId40"/>
    <p:sldId id="309" r:id="rId41"/>
    <p:sldId id="310" r:id="rId42"/>
    <p:sldId id="311" r:id="rId43"/>
    <p:sldId id="357" r:id="rId44"/>
    <p:sldId id="314" r:id="rId45"/>
    <p:sldId id="315" r:id="rId46"/>
    <p:sldId id="317" r:id="rId47"/>
    <p:sldId id="319" r:id="rId48"/>
    <p:sldId id="425" r:id="rId49"/>
    <p:sldId id="457" r:id="rId50"/>
    <p:sldId id="264" r:id="rId51"/>
    <p:sldId id="274" r:id="rId52"/>
    <p:sldId id="278" r:id="rId53"/>
    <p:sldId id="281" r:id="rId54"/>
    <p:sldId id="283" r:id="rId55"/>
    <p:sldId id="427" r:id="rId56"/>
    <p:sldId id="279" r:id="rId57"/>
    <p:sldId id="280" r:id="rId58"/>
    <p:sldId id="463" r:id="rId59"/>
    <p:sldId id="464" r:id="rId60"/>
    <p:sldId id="465" r:id="rId61"/>
    <p:sldId id="466" r:id="rId62"/>
    <p:sldId id="468" r:id="rId63"/>
    <p:sldId id="470" r:id="rId64"/>
    <p:sldId id="471" r:id="rId65"/>
    <p:sldId id="473" r:id="rId66"/>
    <p:sldId id="474" r:id="rId67"/>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charset="-128"/>
        <a:cs typeface="MS PGothic" panose="020B0600070205080204" charset="-128"/>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charset="-128"/>
        <a:cs typeface="MS PGothic" panose="020B0600070205080204" charset="-128"/>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charset="-128"/>
        <a:cs typeface="MS PGothic" panose="020B0600070205080204" charset="-128"/>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charset="-128"/>
        <a:cs typeface="MS PGothic" panose="020B0600070205080204" charset="-128"/>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MS PGothic" panose="020B0600070205080204" charset="-128"/>
        <a:cs typeface="MS PGothic" panose="020B0600070205080204" charset="-128"/>
      </a:defRPr>
    </a:lvl5pPr>
    <a:lvl6pPr marL="2286000" algn="l" defTabSz="457200" rtl="0" eaLnBrk="1" latinLnBrk="0" hangingPunct="1">
      <a:defRPr sz="2400" kern="1200">
        <a:solidFill>
          <a:schemeClr val="tx1"/>
        </a:solidFill>
        <a:latin typeface="Arial" panose="020B0604020202020204" pitchFamily="34" charset="0"/>
        <a:ea typeface="MS PGothic" panose="020B0600070205080204" charset="-128"/>
        <a:cs typeface="MS PGothic" panose="020B0600070205080204" charset="-128"/>
      </a:defRPr>
    </a:lvl6pPr>
    <a:lvl7pPr marL="2743200" algn="l" defTabSz="457200" rtl="0" eaLnBrk="1" latinLnBrk="0" hangingPunct="1">
      <a:defRPr sz="2400" kern="1200">
        <a:solidFill>
          <a:schemeClr val="tx1"/>
        </a:solidFill>
        <a:latin typeface="Arial" panose="020B0604020202020204" pitchFamily="34" charset="0"/>
        <a:ea typeface="MS PGothic" panose="020B0600070205080204" charset="-128"/>
        <a:cs typeface="MS PGothic" panose="020B0600070205080204" charset="-128"/>
      </a:defRPr>
    </a:lvl7pPr>
    <a:lvl8pPr marL="3200400" algn="l" defTabSz="457200" rtl="0" eaLnBrk="1" latinLnBrk="0" hangingPunct="1">
      <a:defRPr sz="2400" kern="1200">
        <a:solidFill>
          <a:schemeClr val="tx1"/>
        </a:solidFill>
        <a:latin typeface="Arial" panose="020B0604020202020204" pitchFamily="34" charset="0"/>
        <a:ea typeface="MS PGothic" panose="020B0600070205080204" charset="-128"/>
        <a:cs typeface="MS PGothic" panose="020B0600070205080204" charset="-128"/>
      </a:defRPr>
    </a:lvl8pPr>
    <a:lvl9pPr marL="3657600" algn="l" defTabSz="457200" rtl="0" eaLnBrk="1" latinLnBrk="0" hangingPunct="1">
      <a:defRPr sz="2400" kern="1200">
        <a:solidFill>
          <a:schemeClr val="tx1"/>
        </a:solidFill>
        <a:latin typeface="Arial" panose="020B0604020202020204" pitchFamily="34" charset="0"/>
        <a:ea typeface="MS PGothic" panose="020B0600070205080204" charset="-128"/>
        <a:cs typeface="MS PGothic" panose="020B0600070205080204" charset="-128"/>
      </a:defRPr>
    </a:lvl9pPr>
  </p:defaultTextStyle>
  <p:extLst>
    <p:ext uri="{EFAFB233-063F-42B5-8137-9DF3F51BA10A}">
      <p15:sldGuideLst xmlns:p15="http://schemas.microsoft.com/office/powerpoint/2012/main">
        <p15:guide id="1" orient="horz" pos="84">
          <p15:clr>
            <a:srgbClr val="A4A3A4"/>
          </p15:clr>
        </p15:guide>
        <p15:guide id="2" orient="horz" pos="3888">
          <p15:clr>
            <a:srgbClr val="A4A3A4"/>
          </p15:clr>
        </p15:guide>
        <p15:guide id="3" orient="horz" pos="432">
          <p15:clr>
            <a:srgbClr val="A4A3A4"/>
          </p15:clr>
        </p15:guide>
        <p15:guide id="4" orient="horz" pos="288">
          <p15:clr>
            <a:srgbClr val="A4A3A4"/>
          </p15:clr>
        </p15:guide>
        <p15:guide id="5" orient="horz" pos="4032">
          <p15:clr>
            <a:srgbClr val="A4A3A4"/>
          </p15:clr>
        </p15:guide>
        <p15:guide id="6" orient="horz" pos="1296">
          <p15:clr>
            <a:srgbClr val="A4A3A4"/>
          </p15:clr>
        </p15:guide>
        <p15:guide id="7" orient="horz" pos="720">
          <p15:clr>
            <a:srgbClr val="A4A3A4"/>
          </p15:clr>
        </p15:guide>
        <p15:guide id="8" orient="horz" pos="3964">
          <p15:clr>
            <a:srgbClr val="A4A3A4"/>
          </p15:clr>
        </p15:guide>
        <p15:guide id="9" orient="horz" pos="3816">
          <p15:clr>
            <a:srgbClr val="A4A3A4"/>
          </p15:clr>
        </p15:guide>
        <p15:guide id="10" orient="horz" pos="2160">
          <p15:clr>
            <a:srgbClr val="A4A3A4"/>
          </p15:clr>
        </p15:guide>
        <p15:guide id="11" pos="576">
          <p15:clr>
            <a:srgbClr val="A4A3A4"/>
          </p15:clr>
        </p15:guide>
        <p15:guide id="12" pos="2880">
          <p15:clr>
            <a:srgbClr val="A4A3A4"/>
          </p15:clr>
        </p15:guide>
        <p15:guide id="13" pos="432">
          <p15:clr>
            <a:srgbClr val="A4A3A4"/>
          </p15:clr>
        </p15:guide>
        <p15:guide id="14" pos="504">
          <p15:clr>
            <a:srgbClr val="A4A3A4"/>
          </p15:clr>
        </p15:guide>
        <p15:guide id="15" pos="216">
          <p15:clr>
            <a:srgbClr val="A4A3A4"/>
          </p15:clr>
        </p15:guide>
        <p15:guide id="16" pos="724">
          <p15:clr>
            <a:srgbClr val="A4A3A4"/>
          </p15:clr>
        </p15:guide>
        <p15:guide id="17" pos="5328">
          <p15:clr>
            <a:srgbClr val="A4A3A4"/>
          </p15:clr>
        </p15:guide>
        <p15:guide id="18" pos="547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B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73" autoAdjust="0"/>
    <p:restoredTop sz="86377" autoAdjust="0"/>
  </p:normalViewPr>
  <p:slideViewPr>
    <p:cSldViewPr snapToGrid="0" snapToObjects="1">
      <p:cViewPr varScale="1">
        <p:scale>
          <a:sx n="64" d="100"/>
          <a:sy n="64" d="100"/>
        </p:scale>
        <p:origin x="1786" y="24"/>
      </p:cViewPr>
      <p:guideLst>
        <p:guide orient="horz" pos="84"/>
        <p:guide orient="horz" pos="3888"/>
        <p:guide orient="horz" pos="432"/>
        <p:guide orient="horz" pos="288"/>
        <p:guide orient="horz" pos="4032"/>
        <p:guide orient="horz" pos="1296"/>
        <p:guide orient="horz" pos="720"/>
        <p:guide orient="horz" pos="3964"/>
        <p:guide orient="horz" pos="3816"/>
        <p:guide orient="horz" pos="2160"/>
        <p:guide pos="576"/>
        <p:guide pos="2880"/>
        <p:guide pos="432"/>
        <p:guide pos="504"/>
        <p:guide pos="216"/>
        <p:guide pos="724"/>
        <p:guide pos="5328"/>
        <p:guide pos="5472"/>
      </p:guideLst>
    </p:cSldViewPr>
  </p:slideViewPr>
  <p:outlineViewPr>
    <p:cViewPr>
      <p:scale>
        <a:sx n="33" d="100"/>
        <a:sy n="33" d="100"/>
      </p:scale>
      <p:origin x="0" y="14064"/>
    </p:cViewPr>
  </p:outlineViewPr>
  <p:notesTextViewPr>
    <p:cViewPr>
      <p:scale>
        <a:sx n="100" d="100"/>
        <a:sy n="100" d="100"/>
      </p:scale>
      <p:origin x="0" y="0"/>
    </p:cViewPr>
  </p:notesTextViewPr>
  <p:sorterViewPr>
    <p:cViewPr>
      <p:scale>
        <a:sx n="89" d="100"/>
        <a:sy n="89" d="100"/>
      </p:scale>
      <p:origin x="0" y="257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63" Type="http://schemas.openxmlformats.org/officeDocument/2006/relationships/slide" Target="slides/slide56.xml"/><Relationship Id="rId68" Type="http://schemas.openxmlformats.org/officeDocument/2006/relationships/notesMaster" Target="notesMasters/notesMaster1.xml"/><Relationship Id="rId7" Type="http://schemas.openxmlformats.org/officeDocument/2006/relationships/slideMaster" Target="slideMasters/slideMaster7.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openxmlformats.org/officeDocument/2006/relationships/slide" Target="slides/slide59.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61" Type="http://schemas.openxmlformats.org/officeDocument/2006/relationships/slide" Target="slides/slide54.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slide" Target="slides/slide58.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slide" Target="slides/slide57.xml"/><Relationship Id="rId69" Type="http://schemas.openxmlformats.org/officeDocument/2006/relationships/presProps" Target="presProps.xml"/><Relationship Id="rId8" Type="http://schemas.openxmlformats.org/officeDocument/2006/relationships/slide" Target="slides/slide1.xml"/><Relationship Id="rId51" Type="http://schemas.openxmlformats.org/officeDocument/2006/relationships/slide" Target="slides/slide44.xml"/><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openxmlformats.org/officeDocument/2006/relationships/slide" Target="slides/slide60.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slide" Target="slides/slide55.xml"/><Relationship Id="rId70"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GIF>
</file>

<file path=ppt/media/image30.jpeg>
</file>

<file path=ppt/media/image31.jpeg>
</file>

<file path=ppt/media/image32.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lstStyle>
            <a:lvl1pPr>
              <a:defRPr sz="1200" smtClean="0"/>
            </a:lvl1pPr>
          </a:lstStyle>
          <a:p>
            <a:pPr>
              <a:defRPr/>
            </a:pPr>
            <a:endParaRPr lang="en-US" dirty="0"/>
          </a:p>
        </p:txBody>
      </p:sp>
      <p:sp>
        <p:nvSpPr>
          <p:cNvPr id="8195" name="Rectangle 3"/>
          <p:cNvSpPr>
            <a:spLocks noGrp="1" noChangeArrowheads="1"/>
          </p:cNvSpPr>
          <p:nvPr>
            <p:ph type="dt" idx="1"/>
          </p:nvPr>
        </p:nvSpPr>
        <p:spPr bwMode="auto">
          <a:xfrm>
            <a:off x="3886200" y="0"/>
            <a:ext cx="2971800" cy="457200"/>
          </a:xfrm>
          <a:prstGeom prst="rect">
            <a:avLst/>
          </a:prstGeom>
          <a:noFill/>
          <a:ln>
            <a:noFill/>
          </a:ln>
          <a:effectLst/>
        </p:spPr>
        <p:txBody>
          <a:bodyPr vert="horz" wrap="square" lIns="91440" tIns="45720" rIns="91440" bIns="45720" numCol="1" anchor="t" anchorCtr="0" compatLnSpc="1"/>
          <a:lstStyle>
            <a:lvl1pPr algn="r">
              <a:defRPr sz="1200" smtClean="0"/>
            </a:lvl1pPr>
          </a:lstStyle>
          <a:p>
            <a:pPr>
              <a:defRPr/>
            </a:pPr>
            <a:fld id="{78DA4E1B-69D0-314A-B145-80F3CE610F1E}" type="datetime1">
              <a:rPr lang="en-US"/>
              <a:t>10/9/2017</a:t>
            </a:fld>
            <a:endParaRPr lang="en-US" dirty="0"/>
          </a:p>
        </p:txBody>
      </p:sp>
      <p:sp>
        <p:nvSpPr>
          <p:cNvPr id="819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ln>
          <a:effectLst/>
        </p:spPr>
      </p:sp>
      <p:sp>
        <p:nvSpPr>
          <p:cNvPr id="8197" name="Rectangle 5"/>
          <p:cNvSpPr>
            <a:spLocks noGrp="1" noChangeArrowheads="1"/>
          </p:cNvSpPr>
          <p:nvPr>
            <p:ph type="body" sz="quarter" idx="3"/>
          </p:nvPr>
        </p:nvSpPr>
        <p:spPr bwMode="auto">
          <a:xfrm>
            <a:off x="914400" y="4343400"/>
            <a:ext cx="5029200" cy="4114800"/>
          </a:xfrm>
          <a:prstGeom prst="rect">
            <a:avLst/>
          </a:prstGeom>
          <a:noFill/>
          <a:ln>
            <a:noFill/>
          </a:ln>
          <a:effectLst/>
        </p:spPr>
        <p:txBody>
          <a:bodyPr vert="horz" wrap="square" lIns="91440" tIns="45720" rIns="91440" bIns="45720" numCol="1" anchor="t" anchorCtr="0" compatLnSpc="1"/>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198" name="Rectangle 6"/>
          <p:cNvSpPr>
            <a:spLocks noGrp="1" noChangeArrowheads="1"/>
          </p:cNvSpPr>
          <p:nvPr>
            <p:ph type="ftr" sz="quarter" idx="4"/>
          </p:nvPr>
        </p:nvSpPr>
        <p:spPr bwMode="auto">
          <a:xfrm>
            <a:off x="0" y="8686800"/>
            <a:ext cx="2971800" cy="457200"/>
          </a:xfrm>
          <a:prstGeom prst="rect">
            <a:avLst/>
          </a:prstGeom>
          <a:noFill/>
          <a:ln>
            <a:noFill/>
          </a:ln>
          <a:effectLst/>
        </p:spPr>
        <p:txBody>
          <a:bodyPr vert="horz" wrap="square" lIns="91440" tIns="45720" rIns="91440" bIns="45720" numCol="1" anchor="b" anchorCtr="0" compatLnSpc="1"/>
          <a:lstStyle>
            <a:lvl1pPr>
              <a:defRPr sz="1200" smtClean="0"/>
            </a:lvl1pPr>
          </a:lstStyle>
          <a:p>
            <a:pPr>
              <a:defRPr/>
            </a:pPr>
            <a:endParaRPr lang="en-US" dirty="0"/>
          </a:p>
        </p:txBody>
      </p:sp>
      <p:sp>
        <p:nvSpPr>
          <p:cNvPr id="8199" name="Rectangle 7"/>
          <p:cNvSpPr>
            <a:spLocks noGrp="1" noChangeArrowheads="1"/>
          </p:cNvSpPr>
          <p:nvPr>
            <p:ph type="sldNum" sz="quarter" idx="5"/>
          </p:nvPr>
        </p:nvSpPr>
        <p:spPr bwMode="auto">
          <a:xfrm>
            <a:off x="3886200" y="8686800"/>
            <a:ext cx="2971800" cy="457200"/>
          </a:xfrm>
          <a:prstGeom prst="rect">
            <a:avLst/>
          </a:prstGeom>
          <a:noFill/>
          <a:ln>
            <a:noFill/>
          </a:ln>
          <a:effectLst/>
        </p:spPr>
        <p:txBody>
          <a:bodyPr vert="horz" wrap="square" lIns="91440" tIns="45720" rIns="91440" bIns="45720" numCol="1" anchor="b" anchorCtr="0" compatLnSpc="1"/>
          <a:lstStyle>
            <a:lvl1pPr algn="r">
              <a:defRPr sz="1200" smtClean="0"/>
            </a:lvl1pPr>
          </a:lstStyle>
          <a:p>
            <a:pPr>
              <a:defRPr/>
            </a:pPr>
            <a:fld id="{B9241CDA-1318-9847-A5B5-969309A02A61}" type="slidenum">
              <a:rPr lang="en-US"/>
              <a:t>‹#›</a:t>
            </a:fld>
            <a:endParaRPr lang="en-US" dirty="0"/>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Calibri" panose="020F0502020204030204" pitchFamily="34" charset="0"/>
        <a:ea typeface="MS PGothic" panose="020B0600070205080204" charset="-128"/>
        <a:cs typeface="MS PGothic" panose="020B0600070205080204" charset="-128"/>
      </a:defRPr>
    </a:lvl1pPr>
    <a:lvl2pPr marL="457200" algn="l" defTabSz="457200" rtl="0" eaLnBrk="0" fontAlgn="base" hangingPunct="0">
      <a:spcBef>
        <a:spcPct val="30000"/>
      </a:spcBef>
      <a:spcAft>
        <a:spcPct val="0"/>
      </a:spcAft>
      <a:defRPr sz="1200" kern="1200">
        <a:solidFill>
          <a:schemeClr val="tx1"/>
        </a:solidFill>
        <a:latin typeface="Calibri" panose="020F0502020204030204" pitchFamily="34" charset="0"/>
        <a:ea typeface="MS PGothic" panose="020B0600070205080204" charset="-128"/>
        <a:cs typeface="+mn-cs"/>
      </a:defRPr>
    </a:lvl2pPr>
    <a:lvl3pPr marL="914400" algn="l" defTabSz="457200" rtl="0" eaLnBrk="0" fontAlgn="base" hangingPunct="0">
      <a:spcBef>
        <a:spcPct val="30000"/>
      </a:spcBef>
      <a:spcAft>
        <a:spcPct val="0"/>
      </a:spcAft>
      <a:defRPr sz="1200" kern="1200">
        <a:solidFill>
          <a:schemeClr val="tx1"/>
        </a:solidFill>
        <a:latin typeface="Calibri" panose="020F0502020204030204" pitchFamily="34" charset="0"/>
        <a:ea typeface="MS PGothic" panose="020B0600070205080204" charset="-128"/>
        <a:cs typeface="+mn-cs"/>
      </a:defRPr>
    </a:lvl3pPr>
    <a:lvl4pPr marL="1371600" algn="l" defTabSz="457200" rtl="0" eaLnBrk="0" fontAlgn="base" hangingPunct="0">
      <a:spcBef>
        <a:spcPct val="30000"/>
      </a:spcBef>
      <a:spcAft>
        <a:spcPct val="0"/>
      </a:spcAft>
      <a:defRPr sz="1200" kern="1200">
        <a:solidFill>
          <a:schemeClr val="tx1"/>
        </a:solidFill>
        <a:latin typeface="Calibri" panose="020F0502020204030204" pitchFamily="34" charset="0"/>
        <a:ea typeface="MS PGothic" panose="020B0600070205080204" charset="-128"/>
        <a:cs typeface="+mn-cs"/>
      </a:defRPr>
    </a:lvl4pPr>
    <a:lvl5pPr marL="1828800" algn="l" defTabSz="457200" rtl="0" eaLnBrk="0" fontAlgn="base" hangingPunct="0">
      <a:spcBef>
        <a:spcPct val="30000"/>
      </a:spcBef>
      <a:spcAft>
        <a:spcPct val="0"/>
      </a:spcAft>
      <a:defRPr sz="1200" kern="1200">
        <a:solidFill>
          <a:schemeClr val="tx1"/>
        </a:solidFill>
        <a:latin typeface="Calibri" panose="020F0502020204030204" pitchFamily="34" charset="0"/>
        <a:ea typeface="MS PGothic" panose="020B060007020508020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Rot="1" noChangeAspect="1" noChangeArrowheads="1" noTextEdit="1"/>
          </p:cNvSpPr>
          <p:nvPr>
            <p:ph type="sldImg"/>
          </p:nvPr>
        </p:nvSpPr>
        <p:spPr/>
      </p:sp>
      <p:sp>
        <p:nvSpPr>
          <p:cNvPr id="921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Rot="1" noChangeAspect="1" noChangeArrowheads="1" noTextEdit="1"/>
          </p:cNvSpPr>
          <p:nvPr>
            <p:ph type="sldImg"/>
          </p:nvPr>
        </p:nvSpPr>
        <p:spPr/>
      </p:sp>
      <p:sp>
        <p:nvSpPr>
          <p:cNvPr id="10243"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1026"/>
          <p:cNvSpPr>
            <a:spLocks noGrp="1" noRot="1" noChangeAspect="1" noChangeArrowheads="1" noTextEdit="1"/>
          </p:cNvSpPr>
          <p:nvPr>
            <p:ph type="sldImg"/>
          </p:nvPr>
        </p:nvSpPr>
        <p:spPr/>
      </p:sp>
      <p:sp>
        <p:nvSpPr>
          <p:cNvPr id="149507" name="Rectangle 1027"/>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Rot="1" noChangeAspect="1" noChangeArrowheads="1" noTextEdit="1"/>
          </p:cNvSpPr>
          <p:nvPr>
            <p:ph type="sldImg"/>
          </p:nvPr>
        </p:nvSpPr>
        <p:spPr/>
      </p:sp>
      <p:sp>
        <p:nvSpPr>
          <p:cNvPr id="11267"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p:cNvSpPr>
            <a:spLocks noGrp="1" noRot="1" noChangeAspect="1" noChangeArrowheads="1"/>
          </p:cNvSpPr>
          <p:nvPr>
            <p:ph type="sldImg"/>
          </p:nvPr>
        </p:nvSpPr>
        <p:spPr>
          <a:solidFill>
            <a:srgbClr val="FFFFFF"/>
          </a:solidFill>
        </p:spPr>
      </p:sp>
      <p:sp>
        <p:nvSpPr>
          <p:cNvPr id="110595"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Rot="1" noChangeAspect="1" noChangeArrowheads="1"/>
          </p:cNvSpPr>
          <p:nvPr>
            <p:ph type="sldImg"/>
          </p:nvPr>
        </p:nvSpPr>
        <p:spPr>
          <a:solidFill>
            <a:srgbClr val="FFFFFF"/>
          </a:solidFill>
        </p:spPr>
      </p:sp>
      <p:sp>
        <p:nvSpPr>
          <p:cNvPr id="122883"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p:cNvSpPr>
          <p:nvPr>
            <p:ph type="sldImg"/>
          </p:nvPr>
        </p:nvSpPr>
        <p:spPr>
          <a:solidFill>
            <a:srgbClr val="FFFFFF"/>
          </a:solidFill>
        </p:spPr>
      </p:sp>
      <p:sp>
        <p:nvSpPr>
          <p:cNvPr id="112643"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p:cNvSpPr>
          <p:nvPr>
            <p:ph type="sldImg"/>
          </p:nvPr>
        </p:nvSpPr>
        <p:spPr>
          <a:solidFill>
            <a:srgbClr val="FFFFFF"/>
          </a:solidFill>
        </p:spPr>
      </p:sp>
      <p:sp>
        <p:nvSpPr>
          <p:cNvPr id="114691"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Rot="1" noChangeAspect="1" noChangeArrowheads="1"/>
          </p:cNvSpPr>
          <p:nvPr>
            <p:ph type="sldImg"/>
          </p:nvPr>
        </p:nvSpPr>
        <p:spPr>
          <a:solidFill>
            <a:srgbClr val="FFFFFF"/>
          </a:solidFill>
        </p:spPr>
      </p:sp>
      <p:sp>
        <p:nvSpPr>
          <p:cNvPr id="116739"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2"/>
          <p:cNvSpPr>
            <a:spLocks noGrp="1" noRot="1" noChangeAspect="1" noChangeArrowheads="1"/>
          </p:cNvSpPr>
          <p:nvPr>
            <p:ph type="sldImg"/>
          </p:nvPr>
        </p:nvSpPr>
        <p:spPr>
          <a:solidFill>
            <a:srgbClr val="FFFFFF"/>
          </a:solidFill>
        </p:spPr>
      </p:sp>
      <p:sp>
        <p:nvSpPr>
          <p:cNvPr id="118787"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Rot="1" noChangeAspect="1" noChangeArrowheads="1"/>
          </p:cNvSpPr>
          <p:nvPr>
            <p:ph type="sldImg"/>
          </p:nvPr>
        </p:nvSpPr>
        <p:spPr>
          <a:solidFill>
            <a:srgbClr val="FFFFFF"/>
          </a:solidFill>
        </p:spPr>
      </p:sp>
      <p:sp>
        <p:nvSpPr>
          <p:cNvPr id="122883"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2"/>
          <p:cNvSpPr>
            <a:spLocks noGrp="1" noRot="1" noChangeAspect="1" noChangeArrowheads="1"/>
          </p:cNvSpPr>
          <p:nvPr>
            <p:ph type="sldImg"/>
          </p:nvPr>
        </p:nvSpPr>
        <p:spPr>
          <a:solidFill>
            <a:srgbClr val="FFFFFF"/>
          </a:solidFill>
        </p:spPr>
      </p:sp>
      <p:sp>
        <p:nvSpPr>
          <p:cNvPr id="124931"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Rot="1" noChangeAspect="1" noChangeArrowheads="1"/>
          </p:cNvSpPr>
          <p:nvPr>
            <p:ph type="sldImg"/>
          </p:nvPr>
        </p:nvSpPr>
        <p:spPr>
          <a:solidFill>
            <a:srgbClr val="FFFFFF"/>
          </a:solidFill>
        </p:spPr>
      </p:sp>
      <p:sp>
        <p:nvSpPr>
          <p:cNvPr id="126979"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p:sp>
      <p:sp>
        <p:nvSpPr>
          <p:cNvPr id="13315"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Rot="1" noChangeAspect="1" noChangeArrowheads="1"/>
          </p:cNvSpPr>
          <p:nvPr>
            <p:ph type="sldImg"/>
          </p:nvPr>
        </p:nvSpPr>
        <p:spPr>
          <a:solidFill>
            <a:srgbClr val="FFFFFF"/>
          </a:solidFill>
        </p:spPr>
      </p:sp>
      <p:sp>
        <p:nvSpPr>
          <p:cNvPr id="131075"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p:cNvSpPr>
          <p:nvPr>
            <p:ph type="sldImg"/>
          </p:nvPr>
        </p:nvSpPr>
        <p:spPr>
          <a:solidFill>
            <a:srgbClr val="FFFFFF"/>
          </a:solidFill>
        </p:spPr>
      </p:sp>
      <p:sp>
        <p:nvSpPr>
          <p:cNvPr id="135171"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p:cNvSpPr>
          <p:nvPr>
            <p:ph type="sldImg"/>
          </p:nvPr>
        </p:nvSpPr>
        <p:spPr>
          <a:solidFill>
            <a:srgbClr val="FFFFFF"/>
          </a:solidFill>
        </p:spPr>
      </p:sp>
      <p:sp>
        <p:nvSpPr>
          <p:cNvPr id="135171"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p:cNvSpPr>
          <p:nvPr>
            <p:ph type="sldImg"/>
          </p:nvPr>
        </p:nvSpPr>
        <p:spPr>
          <a:solidFill>
            <a:srgbClr val="FFFFFF"/>
          </a:solidFill>
        </p:spPr>
      </p:sp>
      <p:sp>
        <p:nvSpPr>
          <p:cNvPr id="135171" name="Rectangle 3"/>
          <p:cNvSpPr>
            <a:spLocks noGrp="1" noChangeArrowheads="1"/>
          </p:cNvSpPr>
          <p:nvPr>
            <p:ph type="body" idx="1"/>
          </p:nvPr>
        </p:nvSpPr>
        <p:spPr>
          <a:solidFill>
            <a:srgbClr val="FFFFFF"/>
          </a:solidFill>
          <a:ln>
            <a:solidFill>
              <a:srgbClr val="000000"/>
            </a:solidFill>
            <a:miter lim="800000"/>
          </a:ln>
        </p:spPr>
        <p:txBody>
          <a:bodyPr/>
          <a:lstStyle/>
          <a:p>
            <a:pPr eaLnBrk="1" hangingPunct="1">
              <a:defRPr/>
            </a:pPr>
            <a:endParaRPr 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Rot="1" noChangeAspect="1" noChangeArrowheads="1" noTextEdit="1"/>
          </p:cNvSpPr>
          <p:nvPr>
            <p:ph type="sldImg"/>
          </p:nvPr>
        </p:nvSpPr>
        <p:spPr/>
      </p:sp>
      <p:sp>
        <p:nvSpPr>
          <p:cNvPr id="20483"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Rot="1" noChangeAspect="1" noChangeArrowheads="1" noTextEdit="1"/>
          </p:cNvSpPr>
          <p:nvPr>
            <p:ph type="sldImg"/>
          </p:nvPr>
        </p:nvSpPr>
        <p:spPr/>
      </p:sp>
      <p:sp>
        <p:nvSpPr>
          <p:cNvPr id="40963"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Rot="1" noChangeAspect="1" noChangeArrowheads="1" noTextEdit="1"/>
          </p:cNvSpPr>
          <p:nvPr>
            <p:ph type="sldImg"/>
          </p:nvPr>
        </p:nvSpPr>
        <p:spPr/>
      </p:sp>
      <p:sp>
        <p:nvSpPr>
          <p:cNvPr id="49155"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Rot="1" noChangeAspect="1" noChangeArrowheads="1" noTextEdit="1"/>
          </p:cNvSpPr>
          <p:nvPr>
            <p:ph type="sldImg"/>
          </p:nvPr>
        </p:nvSpPr>
        <p:spPr/>
      </p:sp>
      <p:sp>
        <p:nvSpPr>
          <p:cNvPr id="5529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Rot="1" noChangeAspect="1" noChangeArrowheads="1" noTextEdit="1"/>
          </p:cNvSpPr>
          <p:nvPr>
            <p:ph type="sldImg"/>
          </p:nvPr>
        </p:nvSpPr>
        <p:spPr/>
      </p:sp>
      <p:sp>
        <p:nvSpPr>
          <p:cNvPr id="59395"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Rot="1" noChangeAspect="1" noChangeArrowheads="1" noTextEdit="1"/>
          </p:cNvSpPr>
          <p:nvPr>
            <p:ph type="sldImg"/>
          </p:nvPr>
        </p:nvSpPr>
        <p:spPr/>
      </p:sp>
      <p:sp>
        <p:nvSpPr>
          <p:cNvPr id="59395"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Rot="1" noChangeAspect="1" noChangeArrowheads="1" noTextEdit="1"/>
          </p:cNvSpPr>
          <p:nvPr>
            <p:ph type="sldImg"/>
          </p:nvPr>
        </p:nvSpPr>
        <p:spPr/>
      </p:sp>
      <p:sp>
        <p:nvSpPr>
          <p:cNvPr id="26627"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spect="1" noChangeArrowheads="1" noTextEdit="1"/>
          </p:cNvSpPr>
          <p:nvPr>
            <p:ph type="sldImg"/>
          </p:nvPr>
        </p:nvSpPr>
        <p:spPr/>
      </p:sp>
      <p:sp>
        <p:nvSpPr>
          <p:cNvPr id="51203"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p:sp>
      <p:sp>
        <p:nvSpPr>
          <p:cNvPr id="53251"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Rot="1" noChangeAspect="1" noChangeArrowheads="1" noTextEdit="1"/>
          </p:cNvSpPr>
          <p:nvPr>
            <p:ph type="sldImg"/>
          </p:nvPr>
        </p:nvSpPr>
        <p:spPr/>
      </p:sp>
      <p:sp>
        <p:nvSpPr>
          <p:cNvPr id="26627"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p:sp>
      <p:sp>
        <p:nvSpPr>
          <p:cNvPr id="13315"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spect="1" noChangeArrowheads="1" noTextEdit="1"/>
          </p:cNvSpPr>
          <p:nvPr>
            <p:ph type="sldImg"/>
          </p:nvPr>
        </p:nvSpPr>
        <p:spPr/>
      </p:sp>
      <p:sp>
        <p:nvSpPr>
          <p:cNvPr id="13315" name="Rectangle 3"/>
          <p:cNvSpPr>
            <a:spLocks noGrp="1" noChangeArrowheads="1"/>
          </p:cNvSpPr>
          <p:nvPr>
            <p:ph type="body" idx="1"/>
          </p:nvPr>
        </p:nvSpPr>
        <p:spPr/>
        <p:txBody>
          <a:bodyPr/>
          <a:lstStyle/>
          <a:p>
            <a:pPr eaLnBrk="1" hangingPunct="1">
              <a:defRPr/>
            </a:pPr>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dTagline-Gray BG, 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429000"/>
            <a:ext cx="510540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a:t>Click to edit Master title style</a:t>
            </a:r>
            <a:endParaRPr lang="en-US" dirty="0"/>
          </a:p>
        </p:txBody>
      </p:sp>
      <p:sp>
        <p:nvSpPr>
          <p:cNvPr id="7" name="Text Placeholder 1"/>
          <p:cNvSpPr>
            <a:spLocks noGrp="1"/>
          </p:cNvSpPr>
          <p:nvPr>
            <p:ph type="body" sz="quarter" idx="10"/>
          </p:nvPr>
        </p:nvSpPr>
        <p:spPr>
          <a:xfrm>
            <a:off x="228600" y="4114800"/>
            <a:ext cx="5105400" cy="685800"/>
          </a:xfrm>
          <a:prstGeom prst="rect">
            <a:avLst/>
          </a:prstGeom>
        </p:spPr>
        <p:txBody>
          <a:bodyPr/>
          <a:lstStyle>
            <a:lvl1pPr marL="0" indent="0">
              <a:buNone/>
              <a:defRPr sz="2000" b="0">
                <a:solidFill>
                  <a:schemeClr val="bg1"/>
                </a:solidFill>
                <a:latin typeface="ArumSans Bold"/>
              </a:defRPr>
            </a:lvl1pPr>
            <a:lvl2pPr marL="457200" indent="0">
              <a:buNone/>
              <a:defRPr sz="2000" b="0">
                <a:solidFill>
                  <a:schemeClr val="bg1"/>
                </a:solidFill>
                <a:latin typeface="ArumSans Bold"/>
              </a:defRPr>
            </a:lvl2pPr>
            <a:lvl3pPr marL="914400" indent="0">
              <a:buNone/>
              <a:defRPr sz="2000" b="0">
                <a:solidFill>
                  <a:schemeClr val="bg1"/>
                </a:solidFill>
                <a:latin typeface="ArumSans Bold"/>
              </a:defRPr>
            </a:lvl3pPr>
            <a:lvl4pPr marL="1371600" indent="0">
              <a:buNone/>
              <a:defRPr sz="2000" b="0">
                <a:solidFill>
                  <a:schemeClr val="bg1"/>
                </a:solidFill>
                <a:latin typeface="ArumSans Bold"/>
              </a:defRPr>
            </a:lvl4pPr>
            <a:lvl5pPr marL="1828800" indent="0">
              <a:buNone/>
              <a:defRPr sz="2000" b="0">
                <a:solidFill>
                  <a:schemeClr val="bg1"/>
                </a:solidFill>
                <a:latin typeface="ArumSans Bold"/>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hiteTagline-Gray BG, Title 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581400"/>
            <a:ext cx="51054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WhiteTagline-Gray BG, Title 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hiteTagline-SimpleTitle&amp;Subtitle">
    <p:spTree>
      <p:nvGrpSpPr>
        <p:cNvPr id="1" name=""/>
        <p:cNvGrpSpPr/>
        <p:nvPr/>
      </p:nvGrpSpPr>
      <p:grpSpPr>
        <a:xfrm>
          <a:off x="0" y="0"/>
          <a:ext cx="0" cy="0"/>
          <a:chOff x="0" y="0"/>
          <a:chExt cx="0" cy="0"/>
        </a:xfrm>
      </p:grpSpPr>
      <p:sp>
        <p:nvSpPr>
          <p:cNvPr id="2" name="Slide Title"/>
          <p:cNvSpPr>
            <a:spLocks noGrp="1"/>
          </p:cNvSpPr>
          <p:nvPr>
            <p:ph type="ctrTitle"/>
          </p:nvPr>
        </p:nvSpPr>
        <p:spPr>
          <a:xfrm>
            <a:off x="0" y="2130426"/>
            <a:ext cx="9144000" cy="1470025"/>
          </a:xfrm>
          <a:prstGeom prst="rect">
            <a:avLst/>
          </a:prstGeom>
        </p:spPr>
        <p:txBody>
          <a:bodyPr/>
          <a:lstStyle>
            <a:lvl1pPr>
              <a:defRPr sz="4800">
                <a:solidFill>
                  <a:schemeClr val="bg2"/>
                </a:solidFill>
                <a:latin typeface="+mj-lt"/>
              </a:defRPr>
            </a:lvl1pPr>
          </a:lstStyle>
          <a:p>
            <a:r>
              <a:rPr lang="en-US" dirty="0"/>
              <a:t>Click to edit Master title style</a:t>
            </a:r>
          </a:p>
        </p:txBody>
      </p:sp>
      <p:sp>
        <p:nvSpPr>
          <p:cNvPr id="3" name="Subtitle 1"/>
          <p:cNvSpPr>
            <a:spLocks noGrp="1"/>
          </p:cNvSpPr>
          <p:nvPr>
            <p:ph type="subTitle" idx="1"/>
          </p:nvPr>
        </p:nvSpPr>
        <p:spPr>
          <a:xfrm>
            <a:off x="1371600" y="3886200"/>
            <a:ext cx="6400800" cy="1752600"/>
          </a:xfrm>
          <a:prstGeom prst="rect">
            <a:avLst/>
          </a:prstGeom>
        </p:spPr>
        <p:txBody>
          <a:bodyPr/>
          <a:lstStyle>
            <a:lvl1pPr marL="0" indent="0" algn="ctr">
              <a:buNone/>
              <a:defRPr>
                <a:solidFill>
                  <a:srgbClr val="6A6A6A"/>
                </a:solidFill>
                <a:latin typeface="ArumSans Regular"/>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hiteTagline-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5"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WhiteTagline-Title above text">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2775099"/>
            <a:ext cx="7772400" cy="1362075"/>
          </a:xfrm>
          <a:prstGeom prst="rect">
            <a:avLst/>
          </a:prstGeom>
        </p:spPr>
        <p:txBody>
          <a:bodyPr anchor="b" anchorCtr="0"/>
          <a:lstStyle>
            <a:lvl1pPr algn="l">
              <a:spcBef>
                <a:spcPts val="480"/>
              </a:spcBef>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4138613"/>
            <a:ext cx="7772400" cy="1500187"/>
          </a:xfrm>
          <a:prstGeom prst="rect">
            <a:avLst/>
          </a:prstGeom>
        </p:spPr>
        <p:txBody>
          <a:bodyPr anchor="t" anchorCtr="0"/>
          <a:lstStyle>
            <a:lvl1pPr marL="0" indent="0">
              <a:spcBef>
                <a:spcPts val="0"/>
              </a:spcBef>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No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0" y="228600"/>
            <a:ext cx="9144000"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idx="1"/>
          </p:nvPr>
        </p:nvSpPr>
        <p:spPr>
          <a:xfrm>
            <a:off x="457200" y="990600"/>
            <a:ext cx="8229600" cy="55626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NoBar-Six Content Placeholders">
    <p:spTree>
      <p:nvGrpSpPr>
        <p:cNvPr id="1" name=""/>
        <p:cNvGrpSpPr/>
        <p:nvPr/>
      </p:nvGrpSpPr>
      <p:grpSpPr>
        <a:xfrm>
          <a:off x="0" y="0"/>
          <a:ext cx="0" cy="0"/>
          <a:chOff x="0" y="0"/>
          <a:chExt cx="0" cy="0"/>
        </a:xfrm>
      </p:grpSpPr>
      <p:sp>
        <p:nvSpPr>
          <p:cNvPr id="2" name="Slide Title"/>
          <p:cNvSpPr>
            <a:spLocks noGrp="1"/>
          </p:cNvSpPr>
          <p:nvPr>
            <p:ph type="title"/>
          </p:nvPr>
        </p:nvSpPr>
        <p:spPr>
          <a:xfrm>
            <a:off x="0" y="228600"/>
            <a:ext cx="9144000" cy="639762"/>
          </a:xfrm>
          <a:prstGeom prst="rect">
            <a:avLst/>
          </a:prstGeom>
        </p:spPr>
        <p:txBody>
          <a:bodyPr/>
          <a:lstStyle>
            <a:lvl1pPr>
              <a:defRPr lang="en-US" sz="3600" dirty="0">
                <a:solidFill>
                  <a:schemeClr val="bg2"/>
                </a:solidFill>
              </a:defRPr>
            </a:lvl1pPr>
          </a:lstStyle>
          <a:p>
            <a:pPr lvl="0"/>
            <a:r>
              <a:rPr lang="en-US" dirty="0"/>
              <a:t>Click to edit Master title style</a:t>
            </a:r>
          </a:p>
        </p:txBody>
      </p:sp>
      <p:sp>
        <p:nvSpPr>
          <p:cNvPr id="8" name="Content Placeholder 1"/>
          <p:cNvSpPr>
            <a:spLocks noGrp="1"/>
          </p:cNvSpPr>
          <p:nvPr>
            <p:ph sz="quarter" idx="12"/>
          </p:nvPr>
        </p:nvSpPr>
        <p:spPr>
          <a:xfrm>
            <a:off x="533400" y="1066800"/>
            <a:ext cx="8153400" cy="8382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3"/>
          </p:nvPr>
        </p:nvSpPr>
        <p:spPr>
          <a:xfrm>
            <a:off x="533400" y="2011680"/>
            <a:ext cx="8153400" cy="7620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3"/>
          <p:cNvSpPr>
            <a:spLocks noGrp="1"/>
          </p:cNvSpPr>
          <p:nvPr>
            <p:ph sz="quarter" idx="14"/>
          </p:nvPr>
        </p:nvSpPr>
        <p:spPr>
          <a:xfrm>
            <a:off x="533400" y="2880360"/>
            <a:ext cx="8153400" cy="6858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4"/>
          <p:cNvSpPr>
            <a:spLocks noGrp="1"/>
          </p:cNvSpPr>
          <p:nvPr>
            <p:ph sz="quarter" idx="15"/>
          </p:nvPr>
        </p:nvSpPr>
        <p:spPr>
          <a:xfrm>
            <a:off x="533400" y="3672840"/>
            <a:ext cx="8153400" cy="8382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5"/>
          <p:cNvSpPr>
            <a:spLocks noGrp="1"/>
          </p:cNvSpPr>
          <p:nvPr>
            <p:ph sz="quarter" idx="10"/>
          </p:nvPr>
        </p:nvSpPr>
        <p:spPr>
          <a:xfrm>
            <a:off x="533400" y="4617720"/>
            <a:ext cx="8153400" cy="9144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6"/>
          <p:cNvSpPr>
            <a:spLocks noGrp="1"/>
          </p:cNvSpPr>
          <p:nvPr>
            <p:ph sz="quarter" idx="11"/>
          </p:nvPr>
        </p:nvSpPr>
        <p:spPr>
          <a:xfrm>
            <a:off x="533400" y="5638800"/>
            <a:ext cx="8153400" cy="7620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hoto Credit"/>
          <p:cNvSpPr>
            <a:spLocks noGrp="1"/>
          </p:cNvSpPr>
          <p:nvPr>
            <p:ph type="body" sz="quarter" idx="16"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NoBar-Two Content">
    <p:spTree>
      <p:nvGrpSpPr>
        <p:cNvPr id="1" name=""/>
        <p:cNvGrpSpPr/>
        <p:nvPr/>
      </p:nvGrpSpPr>
      <p:grpSpPr>
        <a:xfrm>
          <a:off x="0" y="0"/>
          <a:ext cx="0" cy="0"/>
          <a:chOff x="0" y="0"/>
          <a:chExt cx="0" cy="0"/>
        </a:xfrm>
      </p:grpSpPr>
      <p:sp>
        <p:nvSpPr>
          <p:cNvPr id="7" name="Slide Title"/>
          <p:cNvSpPr>
            <a:spLocks noGrp="1"/>
          </p:cNvSpPr>
          <p:nvPr>
            <p:ph type="title"/>
          </p:nvPr>
        </p:nvSpPr>
        <p:spPr>
          <a:xfrm>
            <a:off x="-1" y="228600"/>
            <a:ext cx="9144001"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sz="half" idx="1"/>
          </p:nvPr>
        </p:nvSpPr>
        <p:spPr>
          <a:xfrm>
            <a:off x="457200" y="914400"/>
            <a:ext cx="4038600" cy="561594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2"/>
          <p:cNvSpPr>
            <a:spLocks noGrp="1"/>
          </p:cNvSpPr>
          <p:nvPr>
            <p:ph sz="half" idx="2"/>
          </p:nvPr>
        </p:nvSpPr>
        <p:spPr>
          <a:xfrm>
            <a:off x="4648200" y="914400"/>
            <a:ext cx="4038600" cy="561594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Jump Link"/>
          <p:cNvSpPr>
            <a:spLocks noGrp="1"/>
          </p:cNvSpPr>
          <p:nvPr>
            <p:ph type="body" sz="quarter" idx="12" hasCustomPrompt="1"/>
          </p:nvPr>
        </p:nvSpPr>
        <p:spPr>
          <a:xfrm>
            <a:off x="3817620" y="6529450"/>
            <a:ext cx="1508760" cy="99950"/>
          </a:xfrm>
          <a:prstGeom prst="rect">
            <a:avLst/>
          </a:prstGeom>
        </p:spPr>
        <p:txBody>
          <a:bodyPr lIns="0" tIns="0" rIns="0" bIns="0"/>
          <a:lstStyle>
            <a:lvl1pPr marL="0" indent="0" algn="ctr">
              <a:buNone/>
              <a:defRPr sz="800"/>
            </a:lvl1pPr>
          </a:lstStyle>
          <a:p>
            <a:pPr lvl="0"/>
            <a:r>
              <a:rPr lang="en-US" dirty="0"/>
              <a:t>Jump to long image description(s)</a:t>
            </a:r>
          </a:p>
        </p:txBody>
      </p:sp>
      <p:sp>
        <p:nvSpPr>
          <p:cNvPr id="10"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Bar-Two-Up 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4912202"/>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4912202"/>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Jump Link"/>
          <p:cNvSpPr>
            <a:spLocks noGrp="1"/>
          </p:cNvSpPr>
          <p:nvPr>
            <p:ph type="body" sz="quarter" idx="12" hasCustomPrompt="1"/>
          </p:nvPr>
        </p:nvSpPr>
        <p:spPr>
          <a:xfrm>
            <a:off x="3817620" y="6529450"/>
            <a:ext cx="1508760" cy="99950"/>
          </a:xfrm>
          <a:prstGeom prst="rect">
            <a:avLst/>
          </a:prstGeom>
        </p:spPr>
        <p:txBody>
          <a:bodyPr lIns="0" tIns="0" rIns="0" bIns="0"/>
          <a:lstStyle>
            <a:lvl1pPr marL="0" indent="0" algn="ctr">
              <a:buNone/>
              <a:defRPr sz="800"/>
            </a:lvl1pPr>
          </a:lstStyle>
          <a:p>
            <a:pPr lvl="0"/>
            <a:r>
              <a:rPr lang="en-US" dirty="0"/>
              <a:t>Jump to long image description(s)</a:t>
            </a:r>
          </a:p>
        </p:txBody>
      </p:sp>
      <p:sp>
        <p:nvSpPr>
          <p:cNvPr id="12"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NoBar-4-up_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1752600"/>
          </a:xfrm>
          <a:prstGeom prst="rect">
            <a:avLst/>
          </a:prstGeom>
        </p:spPr>
        <p:txBody>
          <a:bodyPr/>
          <a:lstStyle>
            <a:lvl1pPr>
              <a:spcAft>
                <a:spcPts val="800"/>
              </a:spcAft>
              <a:defRPr sz="2000"/>
            </a:lvl1pPr>
            <a:lvl2pPr>
              <a:spcAft>
                <a:spcPts val="800"/>
              </a:spcAft>
              <a:defRPr sz="1800"/>
            </a:lvl2pPr>
            <a:lvl3pPr>
              <a:spcAft>
                <a:spcPts val="800"/>
              </a:spcAft>
              <a:defRPr sz="1600"/>
            </a:lvl3pPr>
            <a:lvl4pPr>
              <a:spcAft>
                <a:spcPts val="800"/>
              </a:spcAft>
              <a:defRPr sz="1400"/>
            </a:lvl4pPr>
            <a:lvl5pPr>
              <a:spcAft>
                <a:spcPts val="800"/>
              </a:spcAft>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1752600"/>
          </a:xfrm>
          <a:prstGeom prst="rect">
            <a:avLst/>
          </a:prstGeom>
        </p:spPr>
        <p:txBody>
          <a:bodyPr/>
          <a:lstStyle>
            <a:lvl1pPr>
              <a:spcAft>
                <a:spcPts val="800"/>
              </a:spcAft>
              <a:defRPr sz="2000"/>
            </a:lvl1pPr>
            <a:lvl2pPr>
              <a:spcAft>
                <a:spcPts val="800"/>
              </a:spcAft>
              <a:defRPr sz="1800"/>
            </a:lvl2pPr>
            <a:lvl3pPr>
              <a:spcAft>
                <a:spcPts val="800"/>
              </a:spcAft>
              <a:defRPr sz="1600"/>
            </a:lvl3pPr>
            <a:lvl4pPr>
              <a:spcAft>
                <a:spcPts val="800"/>
              </a:spcAft>
              <a:defRPr sz="1400"/>
            </a:lvl4pPr>
            <a:lvl5pPr>
              <a:spcAft>
                <a:spcPts val="800"/>
              </a:spcAft>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Header 3"/>
          <p:cNvSpPr>
            <a:spLocks noGrp="1"/>
          </p:cNvSpPr>
          <p:nvPr>
            <p:ph type="body" sz="quarter" idx="12"/>
          </p:nvPr>
        </p:nvSpPr>
        <p:spPr>
          <a:xfrm>
            <a:off x="457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panose="020B0604020202020204"/>
              <a:buNone/>
            </a:pPr>
            <a:r>
              <a:rPr lang="en-US" dirty="0"/>
              <a:t>Click to edit Master text styles</a:t>
            </a:r>
          </a:p>
        </p:txBody>
      </p:sp>
      <p:sp>
        <p:nvSpPr>
          <p:cNvPr id="14" name="Content Placeholder 3"/>
          <p:cNvSpPr>
            <a:spLocks noGrp="1"/>
          </p:cNvSpPr>
          <p:nvPr>
            <p:ph sz="half" idx="14"/>
          </p:nvPr>
        </p:nvSpPr>
        <p:spPr>
          <a:xfrm>
            <a:off x="457200" y="4191000"/>
            <a:ext cx="4040188" cy="1752600"/>
          </a:xfrm>
          <a:prstGeom prst="rect">
            <a:avLst/>
          </a:prstGeom>
        </p:spPr>
        <p:txBody>
          <a:bodyPr/>
          <a:lstStyle>
            <a:lvl1pPr>
              <a:spcAft>
                <a:spcPts val="800"/>
              </a:spcAft>
              <a:defRPr sz="2000"/>
            </a:lvl1pPr>
            <a:lvl2pPr>
              <a:spcAft>
                <a:spcPts val="800"/>
              </a:spcAft>
              <a:defRPr sz="1800"/>
            </a:lvl2pPr>
            <a:lvl3pPr>
              <a:spcAft>
                <a:spcPts val="800"/>
              </a:spcAft>
              <a:defRPr sz="1600"/>
            </a:lvl3pPr>
            <a:lvl4pPr>
              <a:spcAft>
                <a:spcPts val="800"/>
              </a:spcAft>
              <a:defRPr sz="1400"/>
            </a:lvl4pPr>
            <a:lvl5pPr>
              <a:spcAft>
                <a:spcPts val="800"/>
              </a:spcAft>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Header 4"/>
          <p:cNvSpPr>
            <a:spLocks noGrp="1"/>
          </p:cNvSpPr>
          <p:nvPr>
            <p:ph type="body" sz="quarter" idx="13"/>
          </p:nvPr>
        </p:nvSpPr>
        <p:spPr>
          <a:xfrm>
            <a:off x="4648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panose="020B0604020202020204"/>
              <a:buNone/>
            </a:pPr>
            <a:r>
              <a:rPr lang="en-US" dirty="0"/>
              <a:t>Click to edit Master text styles</a:t>
            </a:r>
          </a:p>
        </p:txBody>
      </p:sp>
      <p:sp>
        <p:nvSpPr>
          <p:cNvPr id="15" name="Content Placeholder 4"/>
          <p:cNvSpPr>
            <a:spLocks noGrp="1"/>
          </p:cNvSpPr>
          <p:nvPr>
            <p:ph sz="quarter" idx="15"/>
          </p:nvPr>
        </p:nvSpPr>
        <p:spPr>
          <a:xfrm>
            <a:off x="4645025" y="4191000"/>
            <a:ext cx="4041775" cy="1752600"/>
          </a:xfrm>
          <a:prstGeom prst="rect">
            <a:avLst/>
          </a:prstGeom>
        </p:spPr>
        <p:txBody>
          <a:bodyPr/>
          <a:lstStyle>
            <a:lvl1pPr>
              <a:spcAft>
                <a:spcPts val="800"/>
              </a:spcAft>
              <a:defRPr sz="2000"/>
            </a:lvl1pPr>
            <a:lvl2pPr>
              <a:spcAft>
                <a:spcPts val="800"/>
              </a:spcAft>
              <a:defRPr sz="1800"/>
            </a:lvl2pPr>
            <a:lvl3pPr>
              <a:spcAft>
                <a:spcPts val="800"/>
              </a:spcAft>
              <a:defRPr sz="1600"/>
            </a:lvl3pPr>
            <a:lvl4pPr>
              <a:spcAft>
                <a:spcPts val="800"/>
              </a:spcAft>
              <a:defRPr sz="1400"/>
            </a:lvl4pPr>
            <a:lvl5pPr>
              <a:spcAft>
                <a:spcPts val="800"/>
              </a:spcAft>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Jump Link"/>
          <p:cNvSpPr>
            <a:spLocks noGrp="1"/>
          </p:cNvSpPr>
          <p:nvPr>
            <p:ph type="body" sz="quarter" idx="16" hasCustomPrompt="1"/>
          </p:nvPr>
        </p:nvSpPr>
        <p:spPr>
          <a:xfrm>
            <a:off x="3817620" y="5996050"/>
            <a:ext cx="1508760" cy="99950"/>
          </a:xfrm>
          <a:prstGeom prst="rect">
            <a:avLst/>
          </a:prstGeom>
        </p:spPr>
        <p:txBody>
          <a:bodyPr lIns="0" tIns="0" rIns="0" bIns="0"/>
          <a:lstStyle>
            <a:lvl1pPr marL="0" indent="0" algn="ctr">
              <a:buNone/>
              <a:defRPr sz="800"/>
            </a:lvl1pPr>
          </a:lstStyle>
          <a:p>
            <a:pPr lvl="0"/>
            <a:r>
              <a:rPr lang="en-US" dirty="0"/>
              <a:t>Jump to long image description(s)</a:t>
            </a:r>
          </a:p>
        </p:txBody>
      </p:sp>
      <p:sp>
        <p:nvSpPr>
          <p:cNvPr id="16"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edTagline-Gray BG, Title &amp; Subtitle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a:t>Click to edit Master title style</a:t>
            </a:r>
            <a:endParaRPr lang="en-US" dirty="0"/>
          </a:p>
        </p:txBody>
      </p:sp>
      <p:sp>
        <p:nvSpPr>
          <p:cNvPr id="7" name="Text Placeholder 1"/>
          <p:cNvSpPr>
            <a:spLocks noGrp="1"/>
          </p:cNvSpPr>
          <p:nvPr>
            <p:ph type="body" sz="quarter" idx="10"/>
          </p:nvPr>
        </p:nvSpPr>
        <p:spPr>
          <a:xfrm>
            <a:off x="3733800" y="4260273"/>
            <a:ext cx="5181600" cy="692727"/>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NoBar-Content with Lef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457201"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457201"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3575050" y="304800"/>
            <a:ext cx="5111751" cy="6179819"/>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2" hasCustomPrompt="1"/>
          </p:nvPr>
        </p:nvSpPr>
        <p:spPr>
          <a:xfrm>
            <a:off x="5445125" y="6488875"/>
            <a:ext cx="13716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8"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NoBar-Content with Righ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5678487"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5678487"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457200" y="304800"/>
            <a:ext cx="5111751" cy="6179819"/>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2" hasCustomPrompt="1"/>
          </p:nvPr>
        </p:nvSpPr>
        <p:spPr>
          <a:xfrm>
            <a:off x="2327275" y="6488875"/>
            <a:ext cx="13716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NoBar-Picture with Caption">
    <p:spTree>
      <p:nvGrpSpPr>
        <p:cNvPr id="1" name=""/>
        <p:cNvGrpSpPr/>
        <p:nvPr/>
      </p:nvGrpSpPr>
      <p:grpSpPr>
        <a:xfrm>
          <a:off x="0" y="0"/>
          <a:ext cx="0" cy="0"/>
          <a:chOff x="0" y="0"/>
          <a:chExt cx="0" cy="0"/>
        </a:xfrm>
      </p:grpSpPr>
      <p:sp>
        <p:nvSpPr>
          <p:cNvPr id="2" name="Slide Title"/>
          <p:cNvSpPr>
            <a:spLocks noGrp="1"/>
          </p:cNvSpPr>
          <p:nvPr>
            <p:ph type="title"/>
          </p:nvPr>
        </p:nvSpPr>
        <p:spPr>
          <a:xfrm>
            <a:off x="1828800" y="5253037"/>
            <a:ext cx="5486400" cy="566738"/>
          </a:xfrm>
          <a:prstGeom prst="rect">
            <a:avLst/>
          </a:prstGeom>
        </p:spPr>
        <p:txBody>
          <a:bodyPr anchor="b"/>
          <a:lstStyle>
            <a:lvl1pPr algn="l">
              <a:defRPr sz="24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1828800" y="5895975"/>
            <a:ext cx="5486400" cy="6096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1"/>
          <p:cNvSpPr>
            <a:spLocks noGrp="1"/>
          </p:cNvSpPr>
          <p:nvPr>
            <p:ph type="pic" idx="1"/>
          </p:nvPr>
        </p:nvSpPr>
        <p:spPr>
          <a:xfrm>
            <a:off x="1028700" y="128650"/>
            <a:ext cx="7086600" cy="4944623"/>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Jump Link"/>
          <p:cNvSpPr>
            <a:spLocks noGrp="1"/>
          </p:cNvSpPr>
          <p:nvPr>
            <p:ph type="body" sz="quarter" idx="16" hasCustomPrompt="1"/>
          </p:nvPr>
        </p:nvSpPr>
        <p:spPr>
          <a:xfrm>
            <a:off x="3886200" y="5081650"/>
            <a:ext cx="13716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NoBar-Title and Video">
    <p:spTree>
      <p:nvGrpSpPr>
        <p:cNvPr id="1" name=""/>
        <p:cNvGrpSpPr/>
        <p:nvPr/>
      </p:nvGrpSpPr>
      <p:grpSpPr>
        <a:xfrm>
          <a:off x="0" y="0"/>
          <a:ext cx="0" cy="0"/>
          <a:chOff x="0" y="0"/>
          <a:chExt cx="0" cy="0"/>
        </a:xfrm>
      </p:grpSpPr>
      <p:sp>
        <p:nvSpPr>
          <p:cNvPr id="2" name="Slide Title"/>
          <p:cNvSpPr>
            <a:spLocks noGrp="1"/>
          </p:cNvSpPr>
          <p:nvPr>
            <p:ph type="title"/>
          </p:nvPr>
        </p:nvSpPr>
        <p:spPr>
          <a:xfrm>
            <a:off x="-2251" y="228600"/>
            <a:ext cx="9172252" cy="609600"/>
          </a:xfrm>
          <a:prstGeom prst="rect">
            <a:avLst/>
          </a:prstGeom>
        </p:spPr>
        <p:txBody>
          <a:bodyPr/>
          <a:lstStyle>
            <a:lvl1pPr>
              <a:defRPr sz="3600">
                <a:solidFill>
                  <a:schemeClr val="bg2"/>
                </a:solidFill>
              </a:defRPr>
            </a:lvl1pPr>
          </a:lstStyle>
          <a:p>
            <a:r>
              <a:rPr lang="en-US" dirty="0"/>
              <a:t>Click to edit Master title style</a:t>
            </a:r>
          </a:p>
        </p:txBody>
      </p:sp>
      <p:sp>
        <p:nvSpPr>
          <p:cNvPr id="6" name="Media Placeholder 1"/>
          <p:cNvSpPr>
            <a:spLocks noGrp="1"/>
          </p:cNvSpPr>
          <p:nvPr>
            <p:ph type="media" sz="quarter" idx="11"/>
          </p:nvPr>
        </p:nvSpPr>
        <p:spPr>
          <a:xfrm>
            <a:off x="0" y="1066799"/>
            <a:ext cx="9144000" cy="5315957"/>
          </a:xfrm>
          <a:prstGeom prst="rect">
            <a:avLst/>
          </a:prstGeom>
        </p:spPr>
        <p:txBody>
          <a:bodyPr/>
          <a:lstStyle/>
          <a:p>
            <a:endParaRPr lang="en-US" dirty="0"/>
          </a:p>
        </p:txBody>
      </p:sp>
      <p:sp>
        <p:nvSpPr>
          <p:cNvPr id="5" name="Video Credit"/>
          <p:cNvSpPr>
            <a:spLocks noGrp="1"/>
          </p:cNvSpPr>
          <p:nvPr>
            <p:ph type="body" sz="quarter" idx="12"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Video Credit Here</a:t>
            </a: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0" y="228600"/>
            <a:ext cx="9144000"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idx="1"/>
          </p:nvPr>
        </p:nvSpPr>
        <p:spPr>
          <a:xfrm>
            <a:off x="457200" y="990600"/>
            <a:ext cx="8229600" cy="55626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RedBar-Six Content Placeholders">
    <p:spTree>
      <p:nvGrpSpPr>
        <p:cNvPr id="1" name=""/>
        <p:cNvGrpSpPr/>
        <p:nvPr/>
      </p:nvGrpSpPr>
      <p:grpSpPr>
        <a:xfrm>
          <a:off x="0" y="0"/>
          <a:ext cx="0" cy="0"/>
          <a:chOff x="0" y="0"/>
          <a:chExt cx="0" cy="0"/>
        </a:xfrm>
      </p:grpSpPr>
      <p:sp>
        <p:nvSpPr>
          <p:cNvPr id="2" name="Slide Title"/>
          <p:cNvSpPr>
            <a:spLocks noGrp="1"/>
          </p:cNvSpPr>
          <p:nvPr>
            <p:ph type="title"/>
          </p:nvPr>
        </p:nvSpPr>
        <p:spPr>
          <a:xfrm>
            <a:off x="0" y="228600"/>
            <a:ext cx="9144000" cy="639762"/>
          </a:xfrm>
          <a:prstGeom prst="rect">
            <a:avLst/>
          </a:prstGeom>
        </p:spPr>
        <p:txBody>
          <a:bodyPr/>
          <a:lstStyle>
            <a:lvl1pPr>
              <a:defRPr lang="en-US" sz="3600" dirty="0">
                <a:solidFill>
                  <a:schemeClr val="bg2"/>
                </a:solidFill>
              </a:defRPr>
            </a:lvl1pPr>
          </a:lstStyle>
          <a:p>
            <a:pPr lvl="0"/>
            <a:r>
              <a:rPr lang="en-US" dirty="0"/>
              <a:t>Click to edit Master title style</a:t>
            </a:r>
          </a:p>
        </p:txBody>
      </p:sp>
      <p:sp>
        <p:nvSpPr>
          <p:cNvPr id="8" name="Content Placeholder 1"/>
          <p:cNvSpPr>
            <a:spLocks noGrp="1"/>
          </p:cNvSpPr>
          <p:nvPr>
            <p:ph sz="quarter" idx="12"/>
          </p:nvPr>
        </p:nvSpPr>
        <p:spPr>
          <a:xfrm>
            <a:off x="533400" y="1066800"/>
            <a:ext cx="8153400" cy="8382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3"/>
          </p:nvPr>
        </p:nvSpPr>
        <p:spPr>
          <a:xfrm>
            <a:off x="533400" y="2011680"/>
            <a:ext cx="8153400" cy="7620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3"/>
          <p:cNvSpPr>
            <a:spLocks noGrp="1"/>
          </p:cNvSpPr>
          <p:nvPr>
            <p:ph sz="quarter" idx="14"/>
          </p:nvPr>
        </p:nvSpPr>
        <p:spPr>
          <a:xfrm>
            <a:off x="533400" y="2880360"/>
            <a:ext cx="8153400" cy="6858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4"/>
          <p:cNvSpPr>
            <a:spLocks noGrp="1"/>
          </p:cNvSpPr>
          <p:nvPr>
            <p:ph sz="quarter" idx="15"/>
          </p:nvPr>
        </p:nvSpPr>
        <p:spPr>
          <a:xfrm>
            <a:off x="533400" y="3672840"/>
            <a:ext cx="8153400" cy="8382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5"/>
          <p:cNvSpPr>
            <a:spLocks noGrp="1"/>
          </p:cNvSpPr>
          <p:nvPr>
            <p:ph sz="quarter" idx="10"/>
          </p:nvPr>
        </p:nvSpPr>
        <p:spPr>
          <a:xfrm>
            <a:off x="533400" y="4617720"/>
            <a:ext cx="8153400" cy="9144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6"/>
          <p:cNvSpPr>
            <a:spLocks noGrp="1"/>
          </p:cNvSpPr>
          <p:nvPr>
            <p:ph sz="quarter" idx="11"/>
          </p:nvPr>
        </p:nvSpPr>
        <p:spPr>
          <a:xfrm>
            <a:off x="533400" y="5638800"/>
            <a:ext cx="8153400" cy="76200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hoto Credit"/>
          <p:cNvSpPr>
            <a:spLocks noGrp="1"/>
          </p:cNvSpPr>
          <p:nvPr>
            <p:ph type="body" sz="quarter" idx="16"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RedBar-Two Content">
    <p:spTree>
      <p:nvGrpSpPr>
        <p:cNvPr id="1" name=""/>
        <p:cNvGrpSpPr/>
        <p:nvPr/>
      </p:nvGrpSpPr>
      <p:grpSpPr>
        <a:xfrm>
          <a:off x="0" y="0"/>
          <a:ext cx="0" cy="0"/>
          <a:chOff x="0" y="0"/>
          <a:chExt cx="0" cy="0"/>
        </a:xfrm>
      </p:grpSpPr>
      <p:sp>
        <p:nvSpPr>
          <p:cNvPr id="7" name="Slide Title"/>
          <p:cNvSpPr>
            <a:spLocks noGrp="1"/>
          </p:cNvSpPr>
          <p:nvPr>
            <p:ph type="title"/>
          </p:nvPr>
        </p:nvSpPr>
        <p:spPr>
          <a:xfrm>
            <a:off x="-1" y="228600"/>
            <a:ext cx="9144001"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sz="half" idx="1"/>
          </p:nvPr>
        </p:nvSpPr>
        <p:spPr>
          <a:xfrm>
            <a:off x="457200" y="914400"/>
            <a:ext cx="4038600" cy="561594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2"/>
          <p:cNvSpPr>
            <a:spLocks noGrp="1"/>
          </p:cNvSpPr>
          <p:nvPr>
            <p:ph sz="half" idx="2"/>
          </p:nvPr>
        </p:nvSpPr>
        <p:spPr>
          <a:xfrm>
            <a:off x="4648200" y="914400"/>
            <a:ext cx="4038600" cy="5615940"/>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Jump Link"/>
          <p:cNvSpPr>
            <a:spLocks noGrp="1"/>
          </p:cNvSpPr>
          <p:nvPr>
            <p:ph type="body" sz="quarter" idx="12" hasCustomPrompt="1"/>
          </p:nvPr>
        </p:nvSpPr>
        <p:spPr>
          <a:xfrm>
            <a:off x="3817620" y="6529450"/>
            <a:ext cx="1508760" cy="99950"/>
          </a:xfrm>
          <a:prstGeom prst="rect">
            <a:avLst/>
          </a:prstGeom>
        </p:spPr>
        <p:txBody>
          <a:bodyPr lIns="0" tIns="0" rIns="0" bIns="0"/>
          <a:lstStyle>
            <a:lvl1pPr marL="0" indent="0" algn="ctr">
              <a:buNone/>
              <a:defRPr sz="800"/>
            </a:lvl1pPr>
          </a:lstStyle>
          <a:p>
            <a:pPr lvl="0"/>
            <a:r>
              <a:rPr lang="en-US" dirty="0"/>
              <a:t>Jump to long image description(s)</a:t>
            </a:r>
          </a:p>
        </p:txBody>
      </p:sp>
      <p:sp>
        <p:nvSpPr>
          <p:cNvPr id="10"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RedBar-Two-Up 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4912202"/>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4912202"/>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Jump Link"/>
          <p:cNvSpPr>
            <a:spLocks noGrp="1"/>
          </p:cNvSpPr>
          <p:nvPr>
            <p:ph type="body" sz="quarter" idx="12" hasCustomPrompt="1"/>
          </p:nvPr>
        </p:nvSpPr>
        <p:spPr>
          <a:xfrm>
            <a:off x="3817620" y="6529450"/>
            <a:ext cx="1508760" cy="99950"/>
          </a:xfrm>
          <a:prstGeom prst="rect">
            <a:avLst/>
          </a:prstGeom>
        </p:spPr>
        <p:txBody>
          <a:bodyPr lIns="0" tIns="0" rIns="0" bIns="0"/>
          <a:lstStyle>
            <a:lvl1pPr marL="0" indent="0" algn="ctr">
              <a:buNone/>
              <a:defRPr sz="800"/>
            </a:lvl1pPr>
          </a:lstStyle>
          <a:p>
            <a:pPr lvl="0"/>
            <a:r>
              <a:rPr lang="en-US" dirty="0"/>
              <a:t>Jump to long image description(s)</a:t>
            </a:r>
          </a:p>
        </p:txBody>
      </p:sp>
      <p:sp>
        <p:nvSpPr>
          <p:cNvPr id="12"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RedBar-4-up_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1752600"/>
          </a:xfrm>
          <a:prstGeom prst="rect">
            <a:avLst/>
          </a:prstGeom>
        </p:spPr>
        <p:txBody>
          <a:bodyPr/>
          <a:lstStyle>
            <a:lvl1pPr>
              <a:spcAft>
                <a:spcPts val="800"/>
              </a:spcAft>
              <a:defRPr sz="2000"/>
            </a:lvl1pPr>
            <a:lvl2pPr>
              <a:spcAft>
                <a:spcPts val="800"/>
              </a:spcAft>
              <a:defRPr sz="1800"/>
            </a:lvl2pPr>
            <a:lvl3pPr>
              <a:spcAft>
                <a:spcPts val="800"/>
              </a:spcAft>
              <a:defRPr sz="1600"/>
            </a:lvl3pPr>
            <a:lvl4pPr>
              <a:spcAft>
                <a:spcPts val="800"/>
              </a:spcAft>
              <a:defRPr sz="1400"/>
            </a:lvl4pPr>
            <a:lvl5pPr>
              <a:spcAft>
                <a:spcPts val="800"/>
              </a:spcAft>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1752600"/>
          </a:xfrm>
          <a:prstGeom prst="rect">
            <a:avLst/>
          </a:prstGeom>
        </p:spPr>
        <p:txBody>
          <a:bodyPr/>
          <a:lstStyle>
            <a:lvl1pPr>
              <a:spcAft>
                <a:spcPts val="800"/>
              </a:spcAft>
              <a:defRPr sz="2000"/>
            </a:lvl1pPr>
            <a:lvl2pPr>
              <a:spcAft>
                <a:spcPts val="800"/>
              </a:spcAft>
              <a:defRPr sz="1800"/>
            </a:lvl2pPr>
            <a:lvl3pPr>
              <a:spcAft>
                <a:spcPts val="800"/>
              </a:spcAft>
              <a:defRPr sz="1600"/>
            </a:lvl3pPr>
            <a:lvl4pPr>
              <a:spcAft>
                <a:spcPts val="800"/>
              </a:spcAft>
              <a:defRPr sz="1400"/>
            </a:lvl4pPr>
            <a:lvl5pPr>
              <a:spcAft>
                <a:spcPts val="800"/>
              </a:spcAft>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Header 3"/>
          <p:cNvSpPr>
            <a:spLocks noGrp="1"/>
          </p:cNvSpPr>
          <p:nvPr>
            <p:ph type="body" sz="quarter" idx="12"/>
          </p:nvPr>
        </p:nvSpPr>
        <p:spPr>
          <a:xfrm>
            <a:off x="457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panose="020B0604020202020204"/>
              <a:buNone/>
            </a:pPr>
            <a:r>
              <a:rPr lang="en-US" dirty="0"/>
              <a:t>Click to edit Master text styles</a:t>
            </a:r>
          </a:p>
        </p:txBody>
      </p:sp>
      <p:sp>
        <p:nvSpPr>
          <p:cNvPr id="14" name="Content Placeholder 3"/>
          <p:cNvSpPr>
            <a:spLocks noGrp="1"/>
          </p:cNvSpPr>
          <p:nvPr>
            <p:ph sz="half" idx="14"/>
          </p:nvPr>
        </p:nvSpPr>
        <p:spPr>
          <a:xfrm>
            <a:off x="457200" y="4191000"/>
            <a:ext cx="4040188" cy="1752600"/>
          </a:xfrm>
          <a:prstGeom prst="rect">
            <a:avLst/>
          </a:prstGeom>
        </p:spPr>
        <p:txBody>
          <a:bodyPr/>
          <a:lstStyle>
            <a:lvl1pPr>
              <a:spcAft>
                <a:spcPts val="800"/>
              </a:spcAft>
              <a:defRPr sz="2000"/>
            </a:lvl1pPr>
            <a:lvl2pPr>
              <a:spcAft>
                <a:spcPts val="800"/>
              </a:spcAft>
              <a:defRPr sz="1800"/>
            </a:lvl2pPr>
            <a:lvl3pPr>
              <a:spcAft>
                <a:spcPts val="800"/>
              </a:spcAft>
              <a:defRPr sz="1600"/>
            </a:lvl3pPr>
            <a:lvl4pPr>
              <a:spcAft>
                <a:spcPts val="800"/>
              </a:spcAft>
              <a:defRPr sz="1400"/>
            </a:lvl4pPr>
            <a:lvl5pPr>
              <a:spcAft>
                <a:spcPts val="800"/>
              </a:spcAft>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Header 4"/>
          <p:cNvSpPr>
            <a:spLocks noGrp="1"/>
          </p:cNvSpPr>
          <p:nvPr>
            <p:ph type="body" sz="quarter" idx="13"/>
          </p:nvPr>
        </p:nvSpPr>
        <p:spPr>
          <a:xfrm>
            <a:off x="4648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panose="020B0604020202020204"/>
              <a:buNone/>
            </a:pPr>
            <a:r>
              <a:rPr lang="en-US" dirty="0"/>
              <a:t>Click to edit Master text styles</a:t>
            </a:r>
          </a:p>
        </p:txBody>
      </p:sp>
      <p:sp>
        <p:nvSpPr>
          <p:cNvPr id="15" name="Content Placeholder 4"/>
          <p:cNvSpPr>
            <a:spLocks noGrp="1"/>
          </p:cNvSpPr>
          <p:nvPr>
            <p:ph sz="quarter" idx="15"/>
          </p:nvPr>
        </p:nvSpPr>
        <p:spPr>
          <a:xfrm>
            <a:off x="4645025" y="4191000"/>
            <a:ext cx="4041775" cy="1752600"/>
          </a:xfrm>
          <a:prstGeom prst="rect">
            <a:avLst/>
          </a:prstGeom>
        </p:spPr>
        <p:txBody>
          <a:bodyPr/>
          <a:lstStyle>
            <a:lvl1pPr>
              <a:spcAft>
                <a:spcPts val="800"/>
              </a:spcAft>
              <a:defRPr sz="2000"/>
            </a:lvl1pPr>
            <a:lvl2pPr>
              <a:spcAft>
                <a:spcPts val="800"/>
              </a:spcAft>
              <a:defRPr sz="1800"/>
            </a:lvl2pPr>
            <a:lvl3pPr>
              <a:spcAft>
                <a:spcPts val="800"/>
              </a:spcAft>
              <a:defRPr sz="1600"/>
            </a:lvl3pPr>
            <a:lvl4pPr>
              <a:spcAft>
                <a:spcPts val="800"/>
              </a:spcAft>
              <a:defRPr sz="1400"/>
            </a:lvl4pPr>
            <a:lvl5pPr>
              <a:spcAft>
                <a:spcPts val="800"/>
              </a:spcAft>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Jump Link"/>
          <p:cNvSpPr>
            <a:spLocks noGrp="1"/>
          </p:cNvSpPr>
          <p:nvPr>
            <p:ph type="body" sz="quarter" idx="16" hasCustomPrompt="1"/>
          </p:nvPr>
        </p:nvSpPr>
        <p:spPr>
          <a:xfrm>
            <a:off x="3817620" y="5996050"/>
            <a:ext cx="1508760" cy="99950"/>
          </a:xfrm>
          <a:prstGeom prst="rect">
            <a:avLst/>
          </a:prstGeom>
        </p:spPr>
        <p:txBody>
          <a:bodyPr lIns="0" tIns="0" rIns="0" bIns="0"/>
          <a:lstStyle>
            <a:lvl1pPr marL="0" indent="0" algn="ctr">
              <a:buNone/>
              <a:defRPr sz="800"/>
            </a:lvl1pPr>
          </a:lstStyle>
          <a:p>
            <a:pPr lvl="0"/>
            <a:r>
              <a:rPr lang="en-US" dirty="0"/>
              <a:t>Jump to long image description(s)</a:t>
            </a:r>
          </a:p>
        </p:txBody>
      </p:sp>
      <p:sp>
        <p:nvSpPr>
          <p:cNvPr id="1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RedBar-Content with Lef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457201"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457201"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3575050" y="304800"/>
            <a:ext cx="5111751" cy="6179819"/>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2" hasCustomPrompt="1"/>
          </p:nvPr>
        </p:nvSpPr>
        <p:spPr>
          <a:xfrm>
            <a:off x="5445125" y="6488875"/>
            <a:ext cx="13716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8"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RedTagline-Gray BG, Title-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581400"/>
            <a:ext cx="51054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a:t>Click to edit Master title style</a:t>
            </a:r>
            <a:endParaRPr lang="en-US" dirty="0"/>
          </a:p>
        </p:txBody>
      </p:sp>
      <p:sp>
        <p:nvSpPr>
          <p:cNvPr id="6"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RedBar-Content with Righ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5678487"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5678487"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457200" y="304800"/>
            <a:ext cx="5111751" cy="6179819"/>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2" hasCustomPrompt="1"/>
          </p:nvPr>
        </p:nvSpPr>
        <p:spPr>
          <a:xfrm>
            <a:off x="2327275" y="6488875"/>
            <a:ext cx="13716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RedBar-Picture with Caption">
    <p:spTree>
      <p:nvGrpSpPr>
        <p:cNvPr id="1" name=""/>
        <p:cNvGrpSpPr/>
        <p:nvPr/>
      </p:nvGrpSpPr>
      <p:grpSpPr>
        <a:xfrm>
          <a:off x="0" y="0"/>
          <a:ext cx="0" cy="0"/>
          <a:chOff x="0" y="0"/>
          <a:chExt cx="0" cy="0"/>
        </a:xfrm>
      </p:grpSpPr>
      <p:sp>
        <p:nvSpPr>
          <p:cNvPr id="2" name="Slide Title"/>
          <p:cNvSpPr>
            <a:spLocks noGrp="1"/>
          </p:cNvSpPr>
          <p:nvPr>
            <p:ph type="title"/>
          </p:nvPr>
        </p:nvSpPr>
        <p:spPr>
          <a:xfrm>
            <a:off x="1828800" y="5253037"/>
            <a:ext cx="5486400" cy="566738"/>
          </a:xfrm>
          <a:prstGeom prst="rect">
            <a:avLst/>
          </a:prstGeom>
        </p:spPr>
        <p:txBody>
          <a:bodyPr anchor="b"/>
          <a:lstStyle>
            <a:lvl1pPr algn="l">
              <a:defRPr sz="24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1828800" y="5895975"/>
            <a:ext cx="5486400" cy="6096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1"/>
          <p:cNvSpPr>
            <a:spLocks noGrp="1"/>
          </p:cNvSpPr>
          <p:nvPr>
            <p:ph type="pic" idx="1"/>
          </p:nvPr>
        </p:nvSpPr>
        <p:spPr>
          <a:xfrm>
            <a:off x="1028700" y="128650"/>
            <a:ext cx="7086600" cy="4944623"/>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Jump Link"/>
          <p:cNvSpPr>
            <a:spLocks noGrp="1"/>
          </p:cNvSpPr>
          <p:nvPr>
            <p:ph type="body" sz="quarter" idx="16" hasCustomPrompt="1"/>
          </p:nvPr>
        </p:nvSpPr>
        <p:spPr>
          <a:xfrm>
            <a:off x="3886200" y="5081650"/>
            <a:ext cx="13716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RedBar-Title and Video">
    <p:spTree>
      <p:nvGrpSpPr>
        <p:cNvPr id="1" name=""/>
        <p:cNvGrpSpPr/>
        <p:nvPr/>
      </p:nvGrpSpPr>
      <p:grpSpPr>
        <a:xfrm>
          <a:off x="0" y="0"/>
          <a:ext cx="0" cy="0"/>
          <a:chOff x="0" y="0"/>
          <a:chExt cx="0" cy="0"/>
        </a:xfrm>
      </p:grpSpPr>
      <p:sp>
        <p:nvSpPr>
          <p:cNvPr id="2" name="Slide Title"/>
          <p:cNvSpPr>
            <a:spLocks noGrp="1"/>
          </p:cNvSpPr>
          <p:nvPr>
            <p:ph type="title"/>
          </p:nvPr>
        </p:nvSpPr>
        <p:spPr>
          <a:xfrm>
            <a:off x="-2251" y="228600"/>
            <a:ext cx="9172252" cy="609600"/>
          </a:xfrm>
          <a:prstGeom prst="rect">
            <a:avLst/>
          </a:prstGeom>
        </p:spPr>
        <p:txBody>
          <a:bodyPr/>
          <a:lstStyle>
            <a:lvl1pPr>
              <a:defRPr sz="3600">
                <a:solidFill>
                  <a:schemeClr val="bg2"/>
                </a:solidFill>
              </a:defRPr>
            </a:lvl1pPr>
          </a:lstStyle>
          <a:p>
            <a:r>
              <a:rPr lang="en-US" dirty="0"/>
              <a:t>Click to edit Master title style</a:t>
            </a:r>
          </a:p>
        </p:txBody>
      </p:sp>
      <p:sp>
        <p:nvSpPr>
          <p:cNvPr id="6" name="Media Placeholder 5"/>
          <p:cNvSpPr>
            <a:spLocks noGrp="1"/>
          </p:cNvSpPr>
          <p:nvPr>
            <p:ph type="media" sz="quarter" idx="11"/>
          </p:nvPr>
        </p:nvSpPr>
        <p:spPr>
          <a:xfrm>
            <a:off x="0" y="1066799"/>
            <a:ext cx="9144000" cy="5315957"/>
          </a:xfrm>
          <a:prstGeom prst="rect">
            <a:avLst/>
          </a:prstGeom>
        </p:spPr>
        <p:txBody>
          <a:bodyPr/>
          <a:lstStyle/>
          <a:p>
            <a:endParaRPr lang="en-US" dirty="0"/>
          </a:p>
        </p:txBody>
      </p:sp>
      <p:sp>
        <p:nvSpPr>
          <p:cNvPr id="5" name="Video Credit"/>
          <p:cNvSpPr>
            <a:spLocks noGrp="1"/>
          </p:cNvSpPr>
          <p:nvPr>
            <p:ph type="body" sz="quarter" idx="12"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Video Credit Here</a:t>
            </a: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NoBar-Content with Lef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457201"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457201"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3575050" y="304800"/>
            <a:ext cx="5111751" cy="6179819"/>
          </a:xfrm>
          <a:prstGeom prst="rect">
            <a:avLst/>
          </a:prstGeom>
        </p:spPr>
        <p:txBody>
          <a:bodyPr/>
          <a:lstStyle>
            <a:lvl1pPr>
              <a:spcAft>
                <a:spcPts val="800"/>
              </a:spcAft>
              <a:defRPr sz="2400"/>
            </a:lvl1pPr>
            <a:lvl2pPr>
              <a:spcAft>
                <a:spcPts val="800"/>
              </a:spcAft>
              <a:defRPr sz="2000"/>
            </a:lvl2pPr>
            <a:lvl3pPr>
              <a:spcAft>
                <a:spcPts val="800"/>
              </a:spcAft>
              <a:defRPr sz="1800"/>
            </a:lvl3pPr>
            <a:lvl4pPr>
              <a:spcAft>
                <a:spcPts val="800"/>
              </a:spcAft>
              <a:defRPr sz="1600"/>
            </a:lvl4pPr>
            <a:lvl5pPr>
              <a:spcAft>
                <a:spcPts val="800"/>
              </a:spcAft>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2" hasCustomPrompt="1"/>
          </p:nvPr>
        </p:nvSpPr>
        <p:spPr>
          <a:xfrm>
            <a:off x="5445125" y="6488875"/>
            <a:ext cx="13716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8"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No Tagline-Gray BG, 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429000"/>
            <a:ext cx="510540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228600" y="4114800"/>
            <a:ext cx="5105400" cy="685800"/>
          </a:xfrm>
          <a:prstGeom prst="rect">
            <a:avLst/>
          </a:prstGeom>
        </p:spPr>
        <p:txBody>
          <a:bodyPr/>
          <a:lstStyle>
            <a:lvl1pPr marL="0" indent="0">
              <a:buNone/>
              <a:defRPr sz="2000" b="0">
                <a:solidFill>
                  <a:schemeClr val="bg1"/>
                </a:solidFill>
                <a:latin typeface="ArumSans Bold"/>
              </a:defRPr>
            </a:lvl1pPr>
            <a:lvl2pPr marL="457200" indent="0">
              <a:buNone/>
              <a:defRPr sz="2000" b="0">
                <a:solidFill>
                  <a:schemeClr val="bg1"/>
                </a:solidFill>
                <a:latin typeface="ArumSans Bold"/>
              </a:defRPr>
            </a:lvl2pPr>
            <a:lvl3pPr marL="914400" indent="0">
              <a:buNone/>
              <a:defRPr sz="2000" b="0">
                <a:solidFill>
                  <a:schemeClr val="bg1"/>
                </a:solidFill>
                <a:latin typeface="ArumSans Bold"/>
              </a:defRPr>
            </a:lvl3pPr>
            <a:lvl4pPr marL="1371600" indent="0">
              <a:buNone/>
              <a:defRPr sz="2000" b="0">
                <a:solidFill>
                  <a:schemeClr val="bg1"/>
                </a:solidFill>
                <a:latin typeface="ArumSans Bold"/>
              </a:defRPr>
            </a:lvl4pPr>
            <a:lvl5pPr marL="1828800" indent="0">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No Tagline-Gray BG, Title &amp; Subtitle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3733800" y="4260273"/>
            <a:ext cx="5181600" cy="692727"/>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No Tagline-Gray BG, Title 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581400"/>
            <a:ext cx="51054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No Tagline-Gray BG, Title 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NoTagline-SimpleTitle&amp;Subtitle">
    <p:spTree>
      <p:nvGrpSpPr>
        <p:cNvPr id="1" name=""/>
        <p:cNvGrpSpPr/>
        <p:nvPr/>
      </p:nvGrpSpPr>
      <p:grpSpPr>
        <a:xfrm>
          <a:off x="0" y="0"/>
          <a:ext cx="0" cy="0"/>
          <a:chOff x="0" y="0"/>
          <a:chExt cx="0" cy="0"/>
        </a:xfrm>
      </p:grpSpPr>
      <p:sp>
        <p:nvSpPr>
          <p:cNvPr id="2" name="Slide Title"/>
          <p:cNvSpPr>
            <a:spLocks noGrp="1"/>
          </p:cNvSpPr>
          <p:nvPr>
            <p:ph type="ctrTitle"/>
          </p:nvPr>
        </p:nvSpPr>
        <p:spPr>
          <a:xfrm>
            <a:off x="0" y="2130426"/>
            <a:ext cx="9144000" cy="1470025"/>
          </a:xfrm>
          <a:prstGeom prst="rect">
            <a:avLst/>
          </a:prstGeom>
        </p:spPr>
        <p:txBody>
          <a:bodyPr/>
          <a:lstStyle>
            <a:lvl1pPr>
              <a:defRPr sz="4800">
                <a:solidFill>
                  <a:schemeClr val="bg2"/>
                </a:solidFill>
                <a:latin typeface="+mj-lt"/>
              </a:defRPr>
            </a:lvl1pPr>
          </a:lstStyle>
          <a:p>
            <a:r>
              <a:rPr lang="en-US" dirty="0"/>
              <a:t>Click to edit Master title style</a:t>
            </a:r>
          </a:p>
        </p:txBody>
      </p:sp>
      <p:sp>
        <p:nvSpPr>
          <p:cNvPr id="3" name="Subtitle 1"/>
          <p:cNvSpPr>
            <a:spLocks noGrp="1"/>
          </p:cNvSpPr>
          <p:nvPr>
            <p:ph type="subTitle" idx="1"/>
          </p:nvPr>
        </p:nvSpPr>
        <p:spPr>
          <a:xfrm>
            <a:off x="1371600" y="3886200"/>
            <a:ext cx="6400800" cy="1752600"/>
          </a:xfrm>
          <a:prstGeom prst="rect">
            <a:avLst/>
          </a:prstGeom>
        </p:spPr>
        <p:txBody>
          <a:bodyPr/>
          <a:lstStyle>
            <a:lvl1pPr marL="0" indent="0" algn="ctr">
              <a:buNone/>
              <a:defRPr>
                <a:solidFill>
                  <a:srgbClr val="6A6A6A"/>
                </a:solidFill>
                <a:latin typeface="ArumSans Regular"/>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NoTagline-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7"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edTagline-Gray BG, Title-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a:t>Click to edit Master title style</a:t>
            </a:r>
            <a:endParaRPr lang="en-US" dirty="0"/>
          </a:p>
        </p:txBody>
      </p:sp>
      <p:sp>
        <p:nvSpPr>
          <p:cNvPr id="6" name="Text Photo Credit3"/>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NoTagline-Title above text">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2775099"/>
            <a:ext cx="7772400" cy="1362075"/>
          </a:xfrm>
          <a:prstGeom prst="rect">
            <a:avLst/>
          </a:prstGeom>
        </p:spPr>
        <p:txBody>
          <a:bodyPr anchor="b" anchorCtr="0"/>
          <a:lstStyle>
            <a:lvl1pPr algn="l">
              <a:spcBef>
                <a:spcPts val="480"/>
              </a:spcBef>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4138613"/>
            <a:ext cx="7772400" cy="1500187"/>
          </a:xfrm>
          <a:prstGeom prst="rect">
            <a:avLst/>
          </a:prstGeom>
        </p:spPr>
        <p:txBody>
          <a:bodyPr anchor="t" anchorCtr="0"/>
          <a:lstStyle>
            <a:lvl1pPr marL="0" indent="0">
              <a:spcBef>
                <a:spcPts val="0"/>
              </a:spcBef>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3"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mallRedBar-Gray BG, Title &amp; Subtitle Left1_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429000"/>
            <a:ext cx="510540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228600" y="4114800"/>
            <a:ext cx="5105400" cy="685800"/>
          </a:xfrm>
          <a:prstGeom prst="rect">
            <a:avLst/>
          </a:prstGeom>
        </p:spPr>
        <p:txBody>
          <a:bodyPr/>
          <a:lstStyle>
            <a:lvl1pPr marL="0" indent="0">
              <a:buNone/>
              <a:defRPr sz="2000" b="0">
                <a:solidFill>
                  <a:schemeClr val="bg1"/>
                </a:solidFill>
                <a:latin typeface="ArumSans Bold"/>
              </a:defRPr>
            </a:lvl1pPr>
            <a:lvl2pPr marL="457200" indent="0">
              <a:buNone/>
              <a:defRPr sz="2000" b="0">
                <a:solidFill>
                  <a:schemeClr val="bg1"/>
                </a:solidFill>
                <a:latin typeface="ArumSans Bold"/>
              </a:defRPr>
            </a:lvl2pPr>
            <a:lvl3pPr marL="914400" indent="0">
              <a:buNone/>
              <a:defRPr sz="2000" b="0">
                <a:solidFill>
                  <a:schemeClr val="bg1"/>
                </a:solidFill>
                <a:latin typeface="ArumSans Bold"/>
              </a:defRPr>
            </a:lvl3pPr>
            <a:lvl4pPr marL="1371600" indent="0">
              <a:buNone/>
              <a:defRPr sz="2000" b="0">
                <a:solidFill>
                  <a:schemeClr val="bg1"/>
                </a:solidFill>
                <a:latin typeface="ArumSans Bold"/>
              </a:defRPr>
            </a:lvl4pPr>
            <a:lvl5pPr marL="1828800" indent="0">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mallRedBar-Gray BG, Title &amp; Subtitle Left1_Title &amp; Subtitle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3733800" y="4260273"/>
            <a:ext cx="5181600" cy="692727"/>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mallRedBar-Gray BG, Title 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581400"/>
            <a:ext cx="51054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mallRedBar-Gray BG, Title 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mallRedBar-SimpleTitle&amp;Subtitle">
    <p:spTree>
      <p:nvGrpSpPr>
        <p:cNvPr id="1" name=""/>
        <p:cNvGrpSpPr/>
        <p:nvPr/>
      </p:nvGrpSpPr>
      <p:grpSpPr>
        <a:xfrm>
          <a:off x="0" y="0"/>
          <a:ext cx="0" cy="0"/>
          <a:chOff x="0" y="0"/>
          <a:chExt cx="0" cy="0"/>
        </a:xfrm>
      </p:grpSpPr>
      <p:sp>
        <p:nvSpPr>
          <p:cNvPr id="2" name="Slide Title"/>
          <p:cNvSpPr>
            <a:spLocks noGrp="1"/>
          </p:cNvSpPr>
          <p:nvPr>
            <p:ph type="ctrTitle"/>
          </p:nvPr>
        </p:nvSpPr>
        <p:spPr>
          <a:xfrm>
            <a:off x="0" y="2130426"/>
            <a:ext cx="9144000" cy="1470025"/>
          </a:xfrm>
          <a:prstGeom prst="rect">
            <a:avLst/>
          </a:prstGeom>
        </p:spPr>
        <p:txBody>
          <a:bodyPr/>
          <a:lstStyle>
            <a:lvl1pPr>
              <a:defRPr sz="4800">
                <a:solidFill>
                  <a:schemeClr val="bg2"/>
                </a:solidFill>
                <a:latin typeface="+mj-lt"/>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rgbClr val="6A6A6A"/>
                </a:solidFill>
                <a:latin typeface="ArumSans Regular"/>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RedBar-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dirty="0"/>
              <a:t>Click to edit Master title style</a:t>
            </a:r>
          </a:p>
        </p:txBody>
      </p:sp>
      <p:sp>
        <p:nvSpPr>
          <p:cNvPr id="3" name="Text Placeholder 2"/>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5"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mallRedBar-Title above text">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2775099"/>
            <a:ext cx="7772400" cy="1362075"/>
          </a:xfrm>
          <a:prstGeom prst="rect">
            <a:avLst/>
          </a:prstGeom>
        </p:spPr>
        <p:txBody>
          <a:bodyPr anchor="b" anchorCtr="0"/>
          <a:lstStyle>
            <a:lvl1pPr algn="l">
              <a:spcBef>
                <a:spcPts val="480"/>
              </a:spcBef>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4138613"/>
            <a:ext cx="7772400" cy="1500187"/>
          </a:xfrm>
          <a:prstGeom prst="rect">
            <a:avLst/>
          </a:prstGeom>
        </p:spPr>
        <p:txBody>
          <a:bodyPr anchor="t" anchorCtr="0"/>
          <a:lstStyle>
            <a:lvl1pPr marL="0" indent="0">
              <a:spcBef>
                <a:spcPts val="0"/>
              </a:spcBef>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vert="horz"/>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6"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atin typeface="Calibri" panose="020F0502020204030204" pitchFamily="34" charset="0"/>
              </a:defRPr>
            </a:lvl1pPr>
          </a:lstStyle>
          <a:p>
            <a:pPr lvl="0"/>
            <a:r>
              <a:rPr lang="en-US" dirty="0"/>
              <a:t>Jump to long image description</a:t>
            </a:r>
          </a:p>
        </p:txBody>
      </p:sp>
      <p:sp>
        <p:nvSpPr>
          <p:cNvPr id="7"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Calibri" panose="020F0502020204030204" pitchFamily="34" charset="0"/>
              </a:defRPr>
            </a:lvl1pPr>
            <a:lvl5pPr>
              <a:defRPr/>
            </a:lvl5pPr>
          </a:lstStyle>
          <a:p>
            <a:pPr lvl="0"/>
            <a:r>
              <a:rPr lang="en-US" dirty="0"/>
              <a:t>Insert Photo Credit Here</a:t>
            </a:r>
          </a:p>
        </p:txBody>
      </p:sp>
    </p:spTree>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atin typeface="Calibri" panose="020F0502020204030204" pitchFamily="34" charset="0"/>
              </a:defRPr>
            </a:lvl1pPr>
          </a:lstStyle>
          <a:p>
            <a:pPr lvl="0"/>
            <a:r>
              <a:rPr lang="en-US" dirty="0"/>
              <a:t>Jump to long image description</a:t>
            </a:r>
          </a:p>
        </p:txBody>
      </p:sp>
      <p:sp>
        <p:nvSpPr>
          <p:cNvPr id="7"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Calibri" panose="020F0502020204030204" pitchFamily="34" charset="0"/>
              </a:defRPr>
            </a:lvl1pPr>
            <a:lvl5pPr>
              <a:defRPr/>
            </a:lvl5pPr>
          </a:lstStyle>
          <a:p>
            <a:pPr lvl="0"/>
            <a:r>
              <a:rPr lang="en-US" dirty="0"/>
              <a:t>Insert Photo Credit Here</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edTagline-SimpleTitle&amp;Subtitle">
    <p:spTree>
      <p:nvGrpSpPr>
        <p:cNvPr id="1" name=""/>
        <p:cNvGrpSpPr/>
        <p:nvPr/>
      </p:nvGrpSpPr>
      <p:grpSpPr>
        <a:xfrm>
          <a:off x="0" y="0"/>
          <a:ext cx="0" cy="0"/>
          <a:chOff x="0" y="0"/>
          <a:chExt cx="0" cy="0"/>
        </a:xfrm>
      </p:grpSpPr>
      <p:sp>
        <p:nvSpPr>
          <p:cNvPr id="2" name="Slide Title"/>
          <p:cNvSpPr>
            <a:spLocks noGrp="1"/>
          </p:cNvSpPr>
          <p:nvPr>
            <p:ph type="ctrTitle"/>
          </p:nvPr>
        </p:nvSpPr>
        <p:spPr>
          <a:xfrm>
            <a:off x="0" y="2130426"/>
            <a:ext cx="9144000" cy="1470025"/>
          </a:xfrm>
          <a:prstGeom prst="rect">
            <a:avLst/>
          </a:prstGeom>
        </p:spPr>
        <p:txBody>
          <a:bodyPr/>
          <a:lstStyle>
            <a:lvl1pPr>
              <a:defRPr sz="4800">
                <a:solidFill>
                  <a:schemeClr val="bg2"/>
                </a:solidFill>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rgbClr val="6A6A6A"/>
                </a:solidFill>
                <a:latin typeface="ArumSans Regular"/>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5"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vert="horz"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6"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atin typeface="Calibri" panose="020F0502020204030204" pitchFamily="34" charset="0"/>
              </a:defRPr>
            </a:lvl1pPr>
          </a:lstStyle>
          <a:p>
            <a:pPr lvl="0"/>
            <a:r>
              <a:rPr lang="en-US" dirty="0"/>
              <a:t>Jump to long image description</a:t>
            </a:r>
          </a:p>
        </p:txBody>
      </p:sp>
      <p:sp>
        <p:nvSpPr>
          <p:cNvPr id="7"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Calibri" panose="020F0502020204030204" pitchFamily="34" charset="0"/>
              </a:defRPr>
            </a:lvl1pPr>
            <a:lvl5pPr>
              <a:defRPr/>
            </a:lvl5pPr>
          </a:lstStyle>
          <a:p>
            <a:pPr lvl="0"/>
            <a:r>
              <a:rPr lang="en-US" dirty="0"/>
              <a:t>Insert Photo Credit Here</a:t>
            </a:r>
          </a:p>
        </p:txBody>
      </p:sp>
    </p:spTree>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atin typeface="Calibri" panose="020F0502020204030204" pitchFamily="34" charset="0"/>
              </a:defRPr>
            </a:lvl1pPr>
          </a:lstStyle>
          <a:p>
            <a:pPr lvl="0"/>
            <a:r>
              <a:rPr lang="en-US" dirty="0"/>
              <a:t>Jump to long image description</a:t>
            </a:r>
          </a:p>
        </p:txBody>
      </p:sp>
      <p:sp>
        <p:nvSpPr>
          <p:cNvPr id="8"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Calibri" panose="020F0502020204030204" pitchFamily="34" charset="0"/>
              </a:defRPr>
            </a:lvl1pPr>
            <a:lvl5pPr>
              <a:defRPr/>
            </a:lvl5pPr>
          </a:lstStyle>
          <a:p>
            <a:pPr lvl="0"/>
            <a:r>
              <a:rPr lang="en-US" dirty="0"/>
              <a:t>Insert Photo Credit Here</a:t>
            </a:r>
          </a:p>
        </p:txBody>
      </p:sp>
    </p:spTree>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atin typeface="Calibri" panose="020F0502020204030204" pitchFamily="34" charset="0"/>
              </a:defRPr>
            </a:lvl1pPr>
          </a:lstStyle>
          <a:p>
            <a:pPr lvl="0"/>
            <a:r>
              <a:rPr lang="en-US" dirty="0"/>
              <a:t>Jump to long image description</a:t>
            </a:r>
          </a:p>
        </p:txBody>
      </p:sp>
      <p:sp>
        <p:nvSpPr>
          <p:cNvPr id="10"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Calibri" panose="020F0502020204030204" pitchFamily="34" charset="0"/>
              </a:defRPr>
            </a:lvl1pPr>
            <a:lvl5pPr>
              <a:defRPr/>
            </a:lvl5pPr>
          </a:lstStyle>
          <a:p>
            <a:pPr lvl="0"/>
            <a:r>
              <a:rPr lang="en-US" dirty="0"/>
              <a:t>Insert Photo Credit Here</a:t>
            </a:r>
          </a:p>
        </p:txBody>
      </p:sp>
    </p:spTree>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a:t>Click to edit Master title style</a:t>
            </a:r>
          </a:p>
        </p:txBody>
      </p:sp>
      <p:sp>
        <p:nvSpPr>
          <p:cNvPr id="5"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atin typeface="Calibri" panose="020F0502020204030204" pitchFamily="34" charset="0"/>
              </a:defRPr>
            </a:lvl1pPr>
          </a:lstStyle>
          <a:p>
            <a:pPr lvl="0"/>
            <a:r>
              <a:rPr lang="en-US" dirty="0"/>
              <a:t>Jump to long image description</a:t>
            </a:r>
          </a:p>
        </p:txBody>
      </p:sp>
      <p:sp>
        <p:nvSpPr>
          <p:cNvPr id="6"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Calibri" panose="020F0502020204030204" pitchFamily="34" charset="0"/>
              </a:defRPr>
            </a:lvl1pPr>
            <a:lvl5pPr>
              <a:defRPr/>
            </a:lvl5pPr>
          </a:lstStyle>
          <a:p>
            <a:pPr lvl="0"/>
            <a:r>
              <a:rPr lang="en-US" dirty="0"/>
              <a:t>Insert Photo Credit Here</a:t>
            </a:r>
          </a:p>
        </p:txBody>
      </p:sp>
    </p:spTree>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atin typeface="Calibri" panose="020F0502020204030204" pitchFamily="34" charset="0"/>
              </a:defRPr>
            </a:lvl1pPr>
          </a:lstStyle>
          <a:p>
            <a:pPr lvl="0"/>
            <a:r>
              <a:rPr lang="en-US" dirty="0"/>
              <a:t>Jump to long image description</a:t>
            </a:r>
          </a:p>
        </p:txBody>
      </p:sp>
      <p:sp>
        <p:nvSpPr>
          <p:cNvPr id="5"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Calibri" panose="020F0502020204030204" pitchFamily="34" charset="0"/>
              </a:defRPr>
            </a:lvl1pPr>
            <a:lvl5pPr>
              <a:defRPr/>
            </a:lvl5pPr>
          </a:lstStyle>
          <a:p>
            <a:pPr lvl="0"/>
            <a:r>
              <a:rPr lang="en-US" dirty="0"/>
              <a:t>Insert Photo Credit Here</a:t>
            </a:r>
          </a:p>
        </p:txBody>
      </p:sp>
    </p:spTree>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vert="horz"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atin typeface="Calibri" panose="020F0502020204030204" pitchFamily="34" charset="0"/>
              </a:defRPr>
            </a:lvl1pPr>
          </a:lstStyle>
          <a:p>
            <a:pPr lvl="0"/>
            <a:r>
              <a:rPr lang="en-US" dirty="0"/>
              <a:t>Jump to long image description</a:t>
            </a:r>
          </a:p>
        </p:txBody>
      </p:sp>
      <p:sp>
        <p:nvSpPr>
          <p:cNvPr id="8"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Calibri" panose="020F0502020204030204" pitchFamily="34" charset="0"/>
              </a:defRPr>
            </a:lvl1pPr>
            <a:lvl5pPr>
              <a:defRPr/>
            </a:lvl5pPr>
          </a:lstStyle>
          <a:p>
            <a:pPr lvl="0"/>
            <a:r>
              <a:rPr lang="en-US" dirty="0"/>
              <a:t>Insert Photo Credit Here</a:t>
            </a:r>
          </a:p>
        </p:txBody>
      </p:sp>
    </p:spTree>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vert="horz"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atin typeface="Calibri" panose="020F0502020204030204" pitchFamily="34" charset="0"/>
              </a:defRPr>
            </a:lvl1pPr>
          </a:lstStyle>
          <a:p>
            <a:pPr lvl="0"/>
            <a:r>
              <a:rPr lang="en-US" dirty="0"/>
              <a:t>Jump to long image description</a:t>
            </a:r>
          </a:p>
        </p:txBody>
      </p:sp>
      <p:sp>
        <p:nvSpPr>
          <p:cNvPr id="8"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Calibri" panose="020F0502020204030204" pitchFamily="34" charset="0"/>
              </a:defRPr>
            </a:lvl1pPr>
            <a:lvl5pPr>
              <a:defRPr/>
            </a:lvl5pPr>
          </a:lstStyle>
          <a:p>
            <a:pPr lvl="0"/>
            <a:r>
              <a:rPr lang="en-US" dirty="0"/>
              <a:t>Insert Photo Credit Here</a:t>
            </a:r>
          </a:p>
        </p:txBody>
      </p:sp>
    </p:spTree>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atin typeface="Calibri" panose="020F0502020204030204" pitchFamily="34" charset="0"/>
              </a:defRPr>
            </a:lvl1pPr>
          </a:lstStyle>
          <a:p>
            <a:pPr lvl="0"/>
            <a:r>
              <a:rPr lang="en-US" dirty="0"/>
              <a:t>Jump to long image description</a:t>
            </a:r>
          </a:p>
        </p:txBody>
      </p:sp>
      <p:sp>
        <p:nvSpPr>
          <p:cNvPr id="7"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Calibri" panose="020F0502020204030204" pitchFamily="34" charset="0"/>
              </a:defRPr>
            </a:lvl1pPr>
            <a:lvl5pPr>
              <a:defRPr/>
            </a:lvl5pPr>
          </a:lstStyle>
          <a:p>
            <a:pPr lvl="0"/>
            <a:r>
              <a:rPr lang="en-US" dirty="0"/>
              <a:t>Insert Photo Credit Here</a:t>
            </a:r>
          </a:p>
        </p:txBody>
      </p:sp>
    </p:spTree>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atin typeface="Calibri" panose="020F0502020204030204" pitchFamily="34" charset="0"/>
              </a:defRPr>
            </a:lvl1pPr>
          </a:lstStyle>
          <a:p>
            <a:pPr lvl="0"/>
            <a:r>
              <a:rPr lang="en-US" dirty="0"/>
              <a:t>Jump to long image description</a:t>
            </a:r>
          </a:p>
        </p:txBody>
      </p:sp>
      <p:sp>
        <p:nvSpPr>
          <p:cNvPr id="7"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Calibri" panose="020F0502020204030204" pitchFamily="34" charset="0"/>
              </a:defRPr>
            </a:lvl1pPr>
            <a:lvl5pPr>
              <a:defRPr/>
            </a:lvl5pPr>
          </a:lstStyle>
          <a:p>
            <a:pPr lvl="0"/>
            <a:r>
              <a:rPr lang="en-US" dirty="0"/>
              <a:t>Insert Photo Credit Here</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edTagline-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a:t>Click to edit Master title style</a:t>
            </a:r>
            <a:endParaRPr lang="en-US" dirty="0"/>
          </a:p>
        </p:txBody>
      </p:sp>
      <p:sp>
        <p:nvSpPr>
          <p:cNvPr id="3" name="Text Placeholder 1"/>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dTagline-Title above text">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2775099"/>
            <a:ext cx="7772400" cy="1362075"/>
          </a:xfrm>
          <a:prstGeom prst="rect">
            <a:avLst/>
          </a:prstGeom>
        </p:spPr>
        <p:txBody>
          <a:bodyPr anchor="b" anchorCtr="0"/>
          <a:lstStyle>
            <a:lvl1pPr algn="l">
              <a:spcBef>
                <a:spcPts val="480"/>
              </a:spcBef>
              <a:defRPr sz="3600" b="1" cap="all">
                <a:solidFill>
                  <a:schemeClr val="bg2"/>
                </a:solidFill>
                <a:latin typeface="+mj-lt"/>
              </a:defRPr>
            </a:lvl1pPr>
          </a:lstStyle>
          <a:p>
            <a:r>
              <a:rPr lang="en-US"/>
              <a:t>Click to edit Master title style</a:t>
            </a:r>
            <a:endParaRPr lang="en-US" dirty="0"/>
          </a:p>
        </p:txBody>
      </p:sp>
      <p:sp>
        <p:nvSpPr>
          <p:cNvPr id="3" name="Text Placeholder 1"/>
          <p:cNvSpPr>
            <a:spLocks noGrp="1"/>
          </p:cNvSpPr>
          <p:nvPr>
            <p:ph type="body" idx="1"/>
          </p:nvPr>
        </p:nvSpPr>
        <p:spPr>
          <a:xfrm>
            <a:off x="685800" y="4138613"/>
            <a:ext cx="7772400" cy="1500187"/>
          </a:xfrm>
          <a:prstGeom prst="rect">
            <a:avLst/>
          </a:prstGeom>
        </p:spPr>
        <p:txBody>
          <a:bodyPr anchor="t" anchorCtr="0"/>
          <a:lstStyle>
            <a:lvl1pPr marL="0" indent="0">
              <a:spcBef>
                <a:spcPts val="0"/>
              </a:spcBef>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hiteTagline-Gray BG, 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429000"/>
            <a:ext cx="510540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228600" y="4114800"/>
            <a:ext cx="5105400" cy="685800"/>
          </a:xfrm>
          <a:prstGeom prst="rect">
            <a:avLst/>
          </a:prstGeom>
        </p:spPr>
        <p:txBody>
          <a:bodyPr/>
          <a:lstStyle>
            <a:lvl1pPr marL="0" indent="0">
              <a:buNone/>
              <a:defRPr sz="2000" b="0">
                <a:solidFill>
                  <a:schemeClr val="bg1"/>
                </a:solidFill>
                <a:latin typeface="ArumSans Bold"/>
              </a:defRPr>
            </a:lvl1pPr>
            <a:lvl2pPr marL="457200" indent="0">
              <a:buNone/>
              <a:defRPr sz="2000" b="0">
                <a:solidFill>
                  <a:schemeClr val="bg1"/>
                </a:solidFill>
                <a:latin typeface="ArumSans Bold"/>
              </a:defRPr>
            </a:lvl2pPr>
            <a:lvl3pPr marL="914400" indent="0">
              <a:buNone/>
              <a:defRPr sz="2000" b="0">
                <a:solidFill>
                  <a:schemeClr val="bg1"/>
                </a:solidFill>
                <a:latin typeface="ArumSans Bold"/>
              </a:defRPr>
            </a:lvl3pPr>
            <a:lvl4pPr marL="1371600" indent="0">
              <a:buNone/>
              <a:defRPr sz="2000" b="0">
                <a:solidFill>
                  <a:schemeClr val="bg1"/>
                </a:solidFill>
                <a:latin typeface="ArumSans Bold"/>
              </a:defRPr>
            </a:lvl4pPr>
            <a:lvl5pPr marL="1828800" indent="0">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iteTagline-Gray BG, Title &amp; Subtitle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3733800" y="4260273"/>
            <a:ext cx="5181600" cy="692727"/>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10" Type="http://schemas.openxmlformats.org/officeDocument/2006/relationships/image" Target="../media/image3.GIF"/><Relationship Id="rId4" Type="http://schemas.openxmlformats.org/officeDocument/2006/relationships/slideLayout" Target="../slideLayouts/slideLayout11.xml"/><Relationship Id="rId9"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5" Type="http://schemas.openxmlformats.org/officeDocument/2006/relationships/slideLayout" Target="../slideLayouts/slideLayout19.xml"/><Relationship Id="rId10" Type="http://schemas.openxmlformats.org/officeDocument/2006/relationships/theme" Target="../theme/theme3.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theme" Target="../theme/theme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3" Type="http://schemas.openxmlformats.org/officeDocument/2006/relationships/slideLayout" Target="../slideLayouts/slideLayout43.xml"/><Relationship Id="rId7" Type="http://schemas.openxmlformats.org/officeDocument/2006/relationships/slideLayout" Target="../slideLayouts/slideLayout47.xml"/><Relationship Id="rId2" Type="http://schemas.openxmlformats.org/officeDocument/2006/relationships/slideLayout" Target="../slideLayouts/slideLayout42.xml"/><Relationship Id="rId1" Type="http://schemas.openxmlformats.org/officeDocument/2006/relationships/slideLayout" Target="../slideLayouts/slideLayout41.xml"/><Relationship Id="rId6" Type="http://schemas.openxmlformats.org/officeDocument/2006/relationships/slideLayout" Target="../slideLayouts/slideLayout46.xml"/><Relationship Id="rId5" Type="http://schemas.openxmlformats.org/officeDocument/2006/relationships/slideLayout" Target="../slideLayouts/slideLayout45.xml"/><Relationship Id="rId4" Type="http://schemas.openxmlformats.org/officeDocument/2006/relationships/slideLayout" Target="../slideLayouts/slideLayout4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55.xml"/><Relationship Id="rId3" Type="http://schemas.openxmlformats.org/officeDocument/2006/relationships/slideLayout" Target="../slideLayouts/slideLayout50.xml"/><Relationship Id="rId7" Type="http://schemas.openxmlformats.org/officeDocument/2006/relationships/slideLayout" Target="../slideLayouts/slideLayout54.xml"/><Relationship Id="rId12" Type="http://schemas.openxmlformats.org/officeDocument/2006/relationships/theme" Target="../theme/theme7.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0" Type="http://schemas.openxmlformats.org/officeDocument/2006/relationships/slideLayout" Target="../slideLayouts/slideLayout57.xml"/><Relationship Id="rId4" Type="http://schemas.openxmlformats.org/officeDocument/2006/relationships/slideLayout" Target="../slideLayouts/slideLayout51.xml"/><Relationship Id="rId9" Type="http://schemas.openxmlformats.org/officeDocument/2006/relationships/slideLayout" Target="../slideLayouts/slideLayout5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MH Logo" descr="Logo: McGraw-Hill Education"/>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0" y="0"/>
            <a:ext cx="762000" cy="762000"/>
          </a:xfrm>
          <a:prstGeom prst="rect">
            <a:avLst/>
          </a:prstGeom>
        </p:spPr>
      </p:pic>
      <p:sp>
        <p:nvSpPr>
          <p:cNvPr id="13" name="Red Bar"/>
          <p:cNvSpPr/>
          <p:nvPr/>
        </p:nvSpPr>
        <p:spPr>
          <a:xfrm>
            <a:off x="53481" y="6064697"/>
            <a:ext cx="9144000" cy="503767"/>
          </a:xfrm>
          <a:prstGeom prst="rect">
            <a:avLst/>
          </a:prstGeom>
          <a:solidFill>
            <a:srgbClr val="C30C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solidFill>
            </a:endParaRPr>
          </a:p>
        </p:txBody>
      </p:sp>
      <p:pic>
        <p:nvPicPr>
          <p:cNvPr id="12" name="MH Tagline" descr="Tagline: Because learning changes everythi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06962" y="6168222"/>
            <a:ext cx="3223119" cy="272375"/>
          </a:xfrm>
          <a:prstGeom prst="rect">
            <a:avLst/>
          </a:prstGeom>
        </p:spPr>
      </p:pic>
      <p:sp>
        <p:nvSpPr>
          <p:cNvPr id="14" name="Copyright" descr="©McGraw-Hill Education. All rights reserved. Authorized only for instructor use in the classroom.  No reproduction or further distribution permitted without the prior written consent of McGraw-Hill Education.&#10;"/>
          <p:cNvSpPr txBox="1"/>
          <p:nvPr/>
        </p:nvSpPr>
        <p:spPr>
          <a:xfrm>
            <a:off x="53481" y="6550322"/>
            <a:ext cx="9144000" cy="171750"/>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ct val="20000"/>
              </a:spcBef>
              <a:spcAft>
                <a:spcPts val="0"/>
              </a:spcAft>
              <a:buClrTx/>
              <a:buSzTx/>
              <a:buFont typeface="Arial" panose="020B0604020202020204"/>
              <a:buNone/>
              <a:defRPr/>
            </a:pPr>
            <a:r>
              <a:rPr kumimoji="0" lang="en-US" sz="3200" b="0" i="0" u="none" strike="noStrike" kern="1200" cap="none" spc="0" normalizeH="0" baseline="0" noProof="0" dirty="0">
                <a:ln>
                  <a:noFill/>
                </a:ln>
                <a:solidFill>
                  <a:srgbClr val="6A6A6A"/>
                </a:solidFill>
                <a:effectLst/>
                <a:uLnTx/>
                <a:uFillTx/>
                <a:latin typeface="Calibri" panose="020F0502020204030204"/>
                <a:ea typeface="+mn-ea"/>
                <a:cs typeface="+mn-cs"/>
              </a:rPr>
              <a:t>©McGraw-Hill Education. All rights reserved. Authorized </a:t>
            </a:r>
            <a:r>
              <a:rPr lang="en-US" sz="3200" kern="1200" dirty="0">
                <a:solidFill>
                  <a:srgbClr val="6A6A6A"/>
                </a:solidFill>
                <a:effectLst/>
                <a:latin typeface="+mn-lt"/>
                <a:ea typeface="+mn-ea"/>
                <a:cs typeface="+mn-cs"/>
              </a:rPr>
              <a:t>only </a:t>
            </a:r>
            <a:r>
              <a:rPr kumimoji="0" lang="en-US" sz="3200" b="0" i="0" u="none" strike="noStrike" kern="1200" cap="none" spc="0" normalizeH="0" baseline="0" noProof="0" dirty="0">
                <a:ln>
                  <a:noFill/>
                </a:ln>
                <a:solidFill>
                  <a:srgbClr val="6A6A6A"/>
                </a:solidFill>
                <a:effectLst/>
                <a:uLnTx/>
                <a:uFillTx/>
                <a:latin typeface="Calibri" panose="020F0502020204030204"/>
                <a:ea typeface="+mn-ea"/>
                <a:cs typeface="+mn-cs"/>
              </a:rPr>
              <a:t>for instructor use in the classroom.  No reproduction or further distribution permitted without the prior written consent of McGraw-Hill Education.</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ransition spd="med"/>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0" marR="0" indent="0" algn="r" defTabSz="914400" rtl="0" eaLnBrk="1" fontAlgn="auto" latinLnBrk="0" hangingPunct="1">
        <a:lnSpc>
          <a:spcPct val="100000"/>
        </a:lnSpc>
        <a:spcBef>
          <a:spcPts val="0"/>
        </a:spcBef>
        <a:spcAft>
          <a:spcPts val="0"/>
        </a:spcAft>
        <a:buClrTx/>
        <a:buSzTx/>
        <a:buFontTx/>
        <a:buNone/>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MH Logo" descr="Logo: McGraw-Hill Education"/>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0" y="0"/>
            <a:ext cx="762000" cy="762000"/>
          </a:xfrm>
          <a:prstGeom prst="rect">
            <a:avLst/>
          </a:prstGeom>
        </p:spPr>
      </p:pic>
      <p:pic>
        <p:nvPicPr>
          <p:cNvPr id="2" name="MH Tagline" descr="Tag line: Because learning changes everythi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0" y="6257775"/>
            <a:ext cx="3371850" cy="476250"/>
          </a:xfrm>
          <a:prstGeom prst="rect">
            <a:avLst/>
          </a:prstGeom>
        </p:spPr>
      </p:pic>
      <p:sp>
        <p:nvSpPr>
          <p:cNvPr id="14" name="Copyright" descr="©McGraw-Hill Education. All rights reserved. Authorized only for instructor use in the classroom.  No reproduction or further distribution permitted without the prior written consent of McGraw-Hill Education.&#10;"/>
          <p:cNvSpPr txBox="1"/>
          <p:nvPr/>
        </p:nvSpPr>
        <p:spPr>
          <a:xfrm>
            <a:off x="0" y="6734025"/>
            <a:ext cx="9144000" cy="171750"/>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ct val="20000"/>
              </a:spcBef>
              <a:spcAft>
                <a:spcPts val="0"/>
              </a:spcAft>
              <a:buClrTx/>
              <a:buSzTx/>
              <a:buFont typeface="Arial" panose="020B0604020202020204"/>
              <a:buNone/>
              <a:defRPr/>
            </a:pPr>
            <a:r>
              <a:rPr kumimoji="0" lang="en-US" sz="3200" b="0" i="0" u="none" strike="noStrike" kern="1200" cap="none" spc="0" normalizeH="0" baseline="0" noProof="0" dirty="0">
                <a:ln>
                  <a:noFill/>
                </a:ln>
                <a:solidFill>
                  <a:srgbClr val="6A6A6A"/>
                </a:solidFill>
                <a:effectLst/>
                <a:uLnTx/>
                <a:uFillTx/>
                <a:latin typeface="Calibri" panose="020F0502020204030204"/>
                <a:ea typeface="+mn-ea"/>
                <a:cs typeface="+mn-cs"/>
              </a:rPr>
              <a:t>©McGraw-Hill Education. All rights reserved. Authorized </a:t>
            </a:r>
            <a:r>
              <a:rPr lang="en-US" sz="3200" kern="1200" dirty="0">
                <a:solidFill>
                  <a:srgbClr val="6A6A6A"/>
                </a:solidFill>
                <a:effectLst/>
                <a:latin typeface="+mn-lt"/>
                <a:ea typeface="+mn-ea"/>
                <a:cs typeface="+mn-cs"/>
              </a:rPr>
              <a:t>only </a:t>
            </a:r>
            <a:r>
              <a:rPr kumimoji="0" lang="en-US" sz="3200" b="0" i="0" u="none" strike="noStrike" kern="1200" cap="none" spc="0" normalizeH="0" baseline="0" noProof="0" dirty="0">
                <a:ln>
                  <a:noFill/>
                </a:ln>
                <a:solidFill>
                  <a:srgbClr val="6A6A6A"/>
                </a:solidFill>
                <a:effectLst/>
                <a:uLnTx/>
                <a:uFillTx/>
                <a:latin typeface="Calibri" panose="020F0502020204030204"/>
                <a:ea typeface="+mn-ea"/>
                <a:cs typeface="+mn-cs"/>
              </a:rPr>
              <a:t>for instructor use in the classroom.  No reproduction or further distribution permitted without the prior written consent of McGraw-Hill Education.</a:t>
            </a:r>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Lst>
  <p:transition spd="med"/>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1" name="Copyright" descr="©McGraw-Hill Education"/>
          <p:cNvSpPr txBox="1"/>
          <p:nvPr/>
        </p:nvSpPr>
        <p:spPr>
          <a:xfrm>
            <a:off x="0" y="6705600"/>
            <a:ext cx="1371600" cy="152400"/>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l">
              <a:buNone/>
            </a:pPr>
            <a:r>
              <a:rPr lang="en-US" sz="3200" kern="1200" dirty="0">
                <a:solidFill>
                  <a:srgbClr val="6A6A6A"/>
                </a:solidFill>
                <a:effectLst/>
                <a:latin typeface="+mn-lt"/>
                <a:ea typeface="+mn-ea"/>
                <a:cs typeface="+mn-cs"/>
              </a:rPr>
              <a:t>©McGraw-Hill Education.</a:t>
            </a: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Lst>
  <p:transition spd="med"/>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1" name="Red Bar"/>
          <p:cNvSpPr/>
          <p:nvPr/>
        </p:nvSpPr>
        <p:spPr>
          <a:xfrm>
            <a:off x="0" y="6705600"/>
            <a:ext cx="9144000" cy="152400"/>
          </a:xfrm>
          <a:prstGeom prst="rect">
            <a:avLst/>
          </a:prstGeom>
          <a:solidFill>
            <a:srgbClr val="C30C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solidFill>
            </a:endParaRPr>
          </a:p>
        </p:txBody>
      </p:sp>
      <p:sp>
        <p:nvSpPr>
          <p:cNvPr id="10" name="Copyright" descr="©McGraw-Hill Education&#10;"/>
          <p:cNvSpPr txBox="1"/>
          <p:nvPr/>
        </p:nvSpPr>
        <p:spPr>
          <a:xfrm>
            <a:off x="0" y="6705600"/>
            <a:ext cx="1371600" cy="152400"/>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l">
              <a:buNone/>
            </a:pPr>
            <a:r>
              <a:rPr lang="en-US" sz="3200" kern="1200" dirty="0">
                <a:solidFill>
                  <a:schemeClr val="bg1"/>
                </a:solidFill>
                <a:effectLst/>
                <a:latin typeface="+mn-lt"/>
                <a:ea typeface="+mn-ea"/>
                <a:cs typeface="+mn-cs"/>
              </a:rPr>
              <a:t>©McGraw-Hill Education.</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Lst>
  <p:transition spd="med"/>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Copyright" descr="©McGraw-Hill Education&#10;"/>
          <p:cNvSpPr txBox="1"/>
          <p:nvPr/>
        </p:nvSpPr>
        <p:spPr>
          <a:xfrm>
            <a:off x="0" y="6642556"/>
            <a:ext cx="1295400" cy="215444"/>
          </a:xfrm>
          <a:prstGeom prst="rect">
            <a:avLst/>
          </a:prstGeom>
          <a:noFill/>
        </p:spPr>
        <p:txBody>
          <a:bodyPr wrap="square" rtlCol="0">
            <a:spAutoFit/>
          </a:bodyPr>
          <a:lstStyle/>
          <a:p>
            <a:r>
              <a:rPr lang="en-US" sz="800" dirty="0">
                <a:solidFill>
                  <a:srgbClr val="6A6A6A"/>
                </a:solidFill>
              </a:rPr>
              <a:t>©McGraw-Hill Education</a:t>
            </a:r>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Lst>
  <p:transition spd="med"/>
  <p:txStyles>
    <p:titleStyle>
      <a:lvl1pPr algn="l" defTabSz="914400" rtl="0" eaLnBrk="1" latinLnBrk="0" hangingPunct="1">
        <a:spcBef>
          <a:spcPct val="0"/>
        </a:spcBef>
        <a:buNone/>
        <a:defRPr sz="3200" kern="1200">
          <a:solidFill>
            <a:schemeClr val="bg1"/>
          </a:solidFill>
          <a:latin typeface="Vectipede Rg"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Vectipede Rg"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Vectipede Rg"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Vectipede Rg"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Red bar"/>
          <p:cNvSpPr/>
          <p:nvPr/>
        </p:nvSpPr>
        <p:spPr>
          <a:xfrm>
            <a:off x="0" y="6629400"/>
            <a:ext cx="9144000" cy="228600"/>
          </a:xfrm>
          <a:prstGeom prst="rect">
            <a:avLst/>
          </a:prstGeom>
          <a:solidFill>
            <a:srgbClr val="C30C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solidFill>
            </a:endParaRPr>
          </a:p>
        </p:txBody>
      </p:sp>
      <p:sp>
        <p:nvSpPr>
          <p:cNvPr id="5" name="Copyright" descr="©McGraw-Hill Education."/>
          <p:cNvSpPr txBox="1"/>
          <p:nvPr/>
        </p:nvSpPr>
        <p:spPr>
          <a:xfrm>
            <a:off x="0" y="6629400"/>
            <a:ext cx="1828800" cy="215444"/>
          </a:xfrm>
          <a:prstGeom prst="rect">
            <a:avLst/>
          </a:prstGeom>
          <a:noFill/>
        </p:spPr>
        <p:txBody>
          <a:bodyPr wrap="square" rtlCol="0">
            <a:spAutoFit/>
          </a:bodyPr>
          <a:lstStyle/>
          <a:p>
            <a:r>
              <a:rPr lang="en-US" sz="800" dirty="0">
                <a:solidFill>
                  <a:schemeClr val="bg1"/>
                </a:solidFill>
              </a:rPr>
              <a:t>©McGraw-Hill Education</a:t>
            </a:r>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Lst>
  <p:transition spd="med"/>
  <p:txStyles>
    <p:titleStyle>
      <a:lvl1pPr algn="l" defTabSz="914400" rtl="0" eaLnBrk="1" latinLnBrk="0" hangingPunct="1">
        <a:spcBef>
          <a:spcPct val="0"/>
        </a:spcBef>
        <a:buNone/>
        <a:defRPr sz="3200" kern="1200">
          <a:solidFill>
            <a:schemeClr val="bg1"/>
          </a:solidFill>
          <a:latin typeface="Vectipede Rg"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Vectipede Rg"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Vectipede Rg"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Vectipede Rg"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pyright" descr="©McGraw-Hill Education"/>
          <p:cNvSpPr txBox="1"/>
          <p:nvPr userDrawn="1"/>
        </p:nvSpPr>
        <p:spPr>
          <a:xfrm>
            <a:off x="0" y="6705600"/>
            <a:ext cx="1371600" cy="152400"/>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l">
              <a:buNone/>
            </a:pPr>
            <a:r>
              <a:rPr lang="en-US" sz="3200" kern="1200" dirty="0">
                <a:solidFill>
                  <a:srgbClr val="6A6A6A"/>
                </a:solidFill>
                <a:effectLst/>
                <a:latin typeface="Calibri" panose="020F0502020204030204" pitchFamily="34" charset="0"/>
                <a:ea typeface="+mn-ea"/>
                <a:cs typeface="+mn-cs"/>
              </a:rPr>
              <a:t>©McGraw-Hill Education.</a:t>
            </a:r>
          </a:p>
        </p:txBody>
      </p:sp>
    </p:spTree>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ransition spd="med"/>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MS PGothic" panose="020B0600070205080204" charset="-128"/>
          <a:cs typeface="MS PGothic" panose="020B0600070205080204" charset="-128"/>
        </a:defRPr>
      </a:lvl2pPr>
      <a:lvl3pPr algn="ctr" rtl="0" eaLnBrk="0" fontAlgn="base" hangingPunct="0">
        <a:spcBef>
          <a:spcPct val="0"/>
        </a:spcBef>
        <a:spcAft>
          <a:spcPct val="0"/>
        </a:spcAft>
        <a:defRPr sz="4400">
          <a:solidFill>
            <a:schemeClr val="tx2"/>
          </a:solidFill>
          <a:latin typeface="Arial" panose="020B0604020202020204" pitchFamily="34" charset="0"/>
          <a:ea typeface="MS PGothic" panose="020B0600070205080204" charset="-128"/>
          <a:cs typeface="MS PGothic" panose="020B0600070205080204" charset="-128"/>
        </a:defRPr>
      </a:lvl3pPr>
      <a:lvl4pPr algn="ctr" rtl="0" eaLnBrk="0" fontAlgn="base" hangingPunct="0">
        <a:spcBef>
          <a:spcPct val="0"/>
        </a:spcBef>
        <a:spcAft>
          <a:spcPct val="0"/>
        </a:spcAft>
        <a:defRPr sz="4400">
          <a:solidFill>
            <a:schemeClr val="tx2"/>
          </a:solidFill>
          <a:latin typeface="Arial" panose="020B0604020202020204" pitchFamily="34" charset="0"/>
          <a:ea typeface="MS PGothic" panose="020B0600070205080204" charset="-128"/>
          <a:cs typeface="MS PGothic" panose="020B0600070205080204" charset="-128"/>
        </a:defRPr>
      </a:lvl4pPr>
      <a:lvl5pPr algn="ctr" rtl="0" eaLnBrk="0" fontAlgn="base" hangingPunct="0">
        <a:spcBef>
          <a:spcPct val="0"/>
        </a:spcBef>
        <a:spcAft>
          <a:spcPct val="0"/>
        </a:spcAft>
        <a:defRPr sz="4400">
          <a:solidFill>
            <a:schemeClr val="tx2"/>
          </a:solidFill>
          <a:latin typeface="Arial" panose="020B0604020202020204" pitchFamily="34" charset="0"/>
          <a:ea typeface="MS PGothic" panose="020B0600070205080204" charset="-128"/>
          <a:cs typeface="MS PGothic" panose="020B0600070205080204" charset="-128"/>
        </a:defRPr>
      </a:lvl5pPr>
      <a:lvl6pPr marL="457200" algn="ctr" rtl="0" fontAlgn="base">
        <a:spcBef>
          <a:spcPct val="0"/>
        </a:spcBef>
        <a:spcAft>
          <a:spcPct val="0"/>
        </a:spcAft>
        <a:defRPr sz="4400">
          <a:solidFill>
            <a:schemeClr val="tx2"/>
          </a:solidFill>
          <a:latin typeface="Arial" panose="020B0604020202020204" pitchFamily="34" charset="0"/>
          <a:ea typeface="MS PGothic" panose="020B0600070205080204" charset="-128"/>
          <a:cs typeface="MS PGothic" panose="020B0600070205080204" charset="-128"/>
        </a:defRPr>
      </a:lvl6pPr>
      <a:lvl7pPr marL="914400" algn="ctr" rtl="0" fontAlgn="base">
        <a:spcBef>
          <a:spcPct val="0"/>
        </a:spcBef>
        <a:spcAft>
          <a:spcPct val="0"/>
        </a:spcAft>
        <a:defRPr sz="4400">
          <a:solidFill>
            <a:schemeClr val="tx2"/>
          </a:solidFill>
          <a:latin typeface="Arial" panose="020B0604020202020204" pitchFamily="34" charset="0"/>
          <a:ea typeface="MS PGothic" panose="020B0600070205080204" charset="-128"/>
          <a:cs typeface="MS PGothic" panose="020B0600070205080204" charset="-128"/>
        </a:defRPr>
      </a:lvl7pPr>
      <a:lvl8pPr marL="1371600" algn="ctr" rtl="0" fontAlgn="base">
        <a:spcBef>
          <a:spcPct val="0"/>
        </a:spcBef>
        <a:spcAft>
          <a:spcPct val="0"/>
        </a:spcAft>
        <a:defRPr sz="4400">
          <a:solidFill>
            <a:schemeClr val="tx2"/>
          </a:solidFill>
          <a:latin typeface="Arial" panose="020B0604020202020204" pitchFamily="34" charset="0"/>
          <a:ea typeface="MS PGothic" panose="020B0600070205080204" charset="-128"/>
          <a:cs typeface="MS PGothic" panose="020B0600070205080204" charset="-128"/>
        </a:defRPr>
      </a:lvl8pPr>
      <a:lvl9pPr marL="1828800" algn="ctr" rtl="0" fontAlgn="base">
        <a:spcBef>
          <a:spcPct val="0"/>
        </a:spcBef>
        <a:spcAft>
          <a:spcPct val="0"/>
        </a:spcAft>
        <a:defRPr sz="4400">
          <a:solidFill>
            <a:schemeClr val="tx2"/>
          </a:solidFill>
          <a:latin typeface="Arial" panose="020B0604020202020204" pitchFamily="34" charset="0"/>
          <a:ea typeface="MS PGothic" panose="020B0600070205080204" charset="-128"/>
          <a:cs typeface="MS PGothic" panose="020B0600070205080204" charset="-128"/>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9.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15.xml"/><Relationship Id="rId4" Type="http://schemas.openxmlformats.org/officeDocument/2006/relationships/slide" Target="slide55.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4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9.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slide" Target="slide5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9.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49.xml"/></Relationships>
</file>

<file path=ppt/slides/_rels/slide17.xml.rels><?xml version="1.0" encoding="UTF-8" standalone="yes"?>
<Relationships xmlns="http://schemas.openxmlformats.org/package/2006/relationships"><Relationship Id="rId3" Type="http://schemas.openxmlformats.org/officeDocument/2006/relationships/hyperlink" Target="http://kerin.tv/cr7e/v8-2" TargetMode="External"/><Relationship Id="rId2" Type="http://schemas.openxmlformats.org/officeDocument/2006/relationships/notesSlide" Target="../notesSlides/notesSlide17.xml"/><Relationship Id="rId1" Type="http://schemas.openxmlformats.org/officeDocument/2006/relationships/slideLayout" Target="../slideLayouts/slideLayout49.xml"/><Relationship Id="rId4" Type="http://schemas.openxmlformats.org/officeDocument/2006/relationships/image" Target="../media/image8.jpeg"/></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8.xml"/><Relationship Id="rId1" Type="http://schemas.openxmlformats.org/officeDocument/2006/relationships/slideLayout" Target="../slideLayouts/slideLayout15.xml"/><Relationship Id="rId4" Type="http://schemas.openxmlformats.org/officeDocument/2006/relationships/slide" Target="slide57.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9.xml"/><Relationship Id="rId1" Type="http://schemas.openxmlformats.org/officeDocument/2006/relationships/slideLayout" Target="../slideLayouts/slideLayout4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9.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slide" Target="slide5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9.xml"/></Relationships>
</file>

<file path=ppt/slides/_rels/slide2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4.xml"/><Relationship Id="rId1" Type="http://schemas.openxmlformats.org/officeDocument/2006/relationships/slideLayout" Target="../slideLayouts/slideLayout49.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5.xml"/><Relationship Id="rId1" Type="http://schemas.openxmlformats.org/officeDocument/2006/relationships/slideLayout" Target="../slideLayouts/slideLayout15.xml"/><Relationship Id="rId4" Type="http://schemas.openxmlformats.org/officeDocument/2006/relationships/slide" Target="slide59.xml"/></Relationships>
</file>

<file path=ppt/slides/_rels/slide2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6.xml"/><Relationship Id="rId1" Type="http://schemas.openxmlformats.org/officeDocument/2006/relationships/slideLayout" Target="../slideLayouts/slideLayout49.xml"/><Relationship Id="rId6" Type="http://schemas.openxmlformats.org/officeDocument/2006/relationships/image" Target="../media/image8.jpeg"/><Relationship Id="rId5" Type="http://schemas.openxmlformats.org/officeDocument/2006/relationships/hyperlink" Target="http://kerin.tv/cr7e/v8-3" TargetMode="External"/><Relationship Id="rId4" Type="http://schemas.openxmlformats.org/officeDocument/2006/relationships/image" Target="../media/image24.jpeg"/></Relationships>
</file>

<file path=ppt/slides/_rels/slide27.xml.rels><?xml version="1.0" encoding="UTF-8" standalone="yes"?>
<Relationships xmlns="http://schemas.openxmlformats.org/package/2006/relationships"><Relationship Id="rId3" Type="http://schemas.openxmlformats.org/officeDocument/2006/relationships/slide" Target="slide47.xml"/><Relationship Id="rId2" Type="http://schemas.openxmlformats.org/officeDocument/2006/relationships/notesSlide" Target="../notesSlides/notesSlide27.xml"/><Relationship Id="rId1" Type="http://schemas.openxmlformats.org/officeDocument/2006/relationships/slideLayout" Target="../slideLayouts/slideLayout49.xml"/><Relationship Id="rId5" Type="http://schemas.openxmlformats.org/officeDocument/2006/relationships/image" Target="../media/image25.jpeg"/><Relationship Id="rId4" Type="http://schemas.openxmlformats.org/officeDocument/2006/relationships/slide" Target="slide4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9.xml"/></Relationships>
</file>

<file path=ppt/slides/_rels/slide29.xml.rels><?xml version="1.0" encoding="UTF-8" standalone="yes"?>
<Relationships xmlns="http://schemas.openxmlformats.org/package/2006/relationships"><Relationship Id="rId3" Type="http://schemas.openxmlformats.org/officeDocument/2006/relationships/slide" Target="slide49.xml"/><Relationship Id="rId2" Type="http://schemas.openxmlformats.org/officeDocument/2006/relationships/notesSlide" Target="../notesSlides/notesSlide29.xml"/><Relationship Id="rId1" Type="http://schemas.openxmlformats.org/officeDocument/2006/relationships/slideLayout" Target="../slideLayouts/slideLayout49.xml"/><Relationship Id="rId4" Type="http://schemas.openxmlformats.org/officeDocument/2006/relationships/image" Target="../media/image26.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9.xml"/></Relationships>
</file>

<file path=ppt/slides/_rels/slide3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0.xml"/><Relationship Id="rId1" Type="http://schemas.openxmlformats.org/officeDocument/2006/relationships/slideLayout" Target="../slideLayouts/slideLayout15.xml"/><Relationship Id="rId4" Type="http://schemas.openxmlformats.org/officeDocument/2006/relationships/slide" Target="slide60.xml"/></Relationships>
</file>

<file path=ppt/slides/_rels/slide3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31.xml"/><Relationship Id="rId1" Type="http://schemas.openxmlformats.org/officeDocument/2006/relationships/slideLayout" Target="../slideLayouts/slideLayout49.xml"/><Relationship Id="rId5" Type="http://schemas.openxmlformats.org/officeDocument/2006/relationships/image" Target="../media/image8.jpeg"/><Relationship Id="rId4" Type="http://schemas.openxmlformats.org/officeDocument/2006/relationships/hyperlink" Target="http://kerin.tv/cr7e/v8-4"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9.xml"/></Relationships>
</file>

<file path=ppt/slides/_rels/slide4.xml.rels><?xml version="1.0" encoding="UTF-8" standalone="yes"?>
<Relationships xmlns="http://schemas.openxmlformats.org/package/2006/relationships"><Relationship Id="rId3" Type="http://schemas.openxmlformats.org/officeDocument/2006/relationships/slide" Target="slide44.xml"/><Relationship Id="rId7"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49.xml"/><Relationship Id="rId6" Type="http://schemas.openxmlformats.org/officeDocument/2006/relationships/hyperlink" Target="http://kerin.tv/cr7e/ppt8-1" TargetMode="External"/><Relationship Id="rId5" Type="http://schemas.openxmlformats.org/officeDocument/2006/relationships/image" Target="../media/image7.jpeg"/><Relationship Id="rId4" Type="http://schemas.openxmlformats.org/officeDocument/2006/relationships/slide" Target="slide4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9.xml"/></Relationships>
</file>

<file path=ppt/slides/_rels/slide41.xml.rels><?xml version="1.0" encoding="UTF-8" standalone="yes"?>
<Relationships xmlns="http://schemas.openxmlformats.org/package/2006/relationships"><Relationship Id="rId3" Type="http://schemas.openxmlformats.org/officeDocument/2006/relationships/hyperlink" Target="http://kerin.tv/cr7e/ppt8-4" TargetMode="External"/><Relationship Id="rId2" Type="http://schemas.openxmlformats.org/officeDocument/2006/relationships/notesSlide" Target="../notesSlides/notesSlide41.xml"/><Relationship Id="rId1" Type="http://schemas.openxmlformats.org/officeDocument/2006/relationships/slideLayout" Target="../slideLayouts/slideLayout49.xml"/><Relationship Id="rId5" Type="http://schemas.openxmlformats.org/officeDocument/2006/relationships/hyperlink" Target="http://kerin.tv/cr7e/ppt8-3" TargetMode="External"/><Relationship Id="rId4" Type="http://schemas.openxmlformats.org/officeDocument/2006/relationships/image" Target="../media/image8.jpeg"/></Relationships>
</file>

<file path=ppt/slides/_rels/slide4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42.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44.xml"/><Relationship Id="rId1" Type="http://schemas.openxmlformats.org/officeDocument/2006/relationships/slideLayout" Target="../slideLayouts/slideLayout49.xml"/><Relationship Id="rId5" Type="http://schemas.openxmlformats.org/officeDocument/2006/relationships/image" Target="../media/image32.jpeg"/><Relationship Id="rId4" Type="http://schemas.openxmlformats.org/officeDocument/2006/relationships/slide" Target="slide4.xml"/></Relationships>
</file>

<file path=ppt/slides/_rels/slide4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45.xml"/><Relationship Id="rId1" Type="http://schemas.openxmlformats.org/officeDocument/2006/relationships/slideLayout" Target="../slideLayouts/slideLayout49.xml"/><Relationship Id="rId5" Type="http://schemas.openxmlformats.org/officeDocument/2006/relationships/image" Target="../media/image32.jpeg"/><Relationship Id="rId4" Type="http://schemas.openxmlformats.org/officeDocument/2006/relationships/slide" Target="slide4.xml"/></Relationships>
</file>

<file path=ppt/slides/_rels/slide4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46.xml"/><Relationship Id="rId1" Type="http://schemas.openxmlformats.org/officeDocument/2006/relationships/slideLayout" Target="../slideLayouts/slideLayout49.xml"/><Relationship Id="rId5" Type="http://schemas.openxmlformats.org/officeDocument/2006/relationships/image" Target="../media/image32.jpeg"/><Relationship Id="rId4" Type="http://schemas.openxmlformats.org/officeDocument/2006/relationships/slide" Target="slide6.xml"/></Relationships>
</file>

<file path=ppt/slides/_rels/slide4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47.xml"/><Relationship Id="rId1" Type="http://schemas.openxmlformats.org/officeDocument/2006/relationships/slideLayout" Target="../slideLayouts/slideLayout49.xml"/><Relationship Id="rId5" Type="http://schemas.openxmlformats.org/officeDocument/2006/relationships/image" Target="../media/image32.jpeg"/><Relationship Id="rId4" Type="http://schemas.openxmlformats.org/officeDocument/2006/relationships/slide" Target="slide27.xml"/></Relationships>
</file>

<file path=ppt/slides/_rels/slide4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48.xml"/><Relationship Id="rId1" Type="http://schemas.openxmlformats.org/officeDocument/2006/relationships/slideLayout" Target="../slideLayouts/slideLayout49.xml"/><Relationship Id="rId5" Type="http://schemas.openxmlformats.org/officeDocument/2006/relationships/image" Target="../media/image32.jpeg"/><Relationship Id="rId4" Type="http://schemas.openxmlformats.org/officeDocument/2006/relationships/slide" Target="slide27.xml"/></Relationships>
</file>

<file path=ppt/slides/_rels/slide4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49.xml"/><Relationship Id="rId1" Type="http://schemas.openxmlformats.org/officeDocument/2006/relationships/slideLayout" Target="../slideLayouts/slideLayout49.xml"/><Relationship Id="rId5" Type="http://schemas.openxmlformats.org/officeDocument/2006/relationships/image" Target="../media/image32.jpeg"/><Relationship Id="rId4" Type="http://schemas.openxmlformats.org/officeDocument/2006/relationships/slide" Target="slide29.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slide" Target="slide52.xml"/></Relationships>
</file>

<file path=ppt/slides/_rels/slide5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50.xml"/><Relationship Id="rId1" Type="http://schemas.openxmlformats.org/officeDocument/2006/relationships/slideLayout" Target="../slideLayouts/slideLayout49.xml"/></Relationships>
</file>

<file path=ppt/slides/_rels/slide5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51.xml"/><Relationship Id="rId1" Type="http://schemas.openxmlformats.org/officeDocument/2006/relationships/slideLayout" Target="../slideLayouts/slideLayout49.xml"/></Relationships>
</file>

<file path=ppt/slides/_rels/slide52.xml.rels><?xml version="1.0" encoding="UTF-8" standalone="yes"?>
<Relationships xmlns="http://schemas.openxmlformats.org/package/2006/relationships"><Relationship Id="rId2" Type="http://schemas.openxmlformats.org/officeDocument/2006/relationships/slide" Target="slide5.xml"/><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2" Type="http://schemas.openxmlformats.org/officeDocument/2006/relationships/slide" Target="slide6.xml"/><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2" Type="http://schemas.openxmlformats.org/officeDocument/2006/relationships/slide" Target="slide8.xml"/><Relationship Id="rId1" Type="http://schemas.openxmlformats.org/officeDocument/2006/relationships/slideLayout" Target="../slideLayouts/slideLayout15.xml"/></Relationships>
</file>

<file path=ppt/slides/_rels/slide55.xml.rels><?xml version="1.0" encoding="UTF-8" standalone="yes"?>
<Relationships xmlns="http://schemas.openxmlformats.org/package/2006/relationships"><Relationship Id="rId2" Type="http://schemas.openxmlformats.org/officeDocument/2006/relationships/slide" Target="slide11.xml"/><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2" Type="http://schemas.openxmlformats.org/officeDocument/2006/relationships/slide" Target="slide14.xml"/><Relationship Id="rId1" Type="http://schemas.openxmlformats.org/officeDocument/2006/relationships/slideLayout" Target="../slideLayouts/slideLayout15.xml"/></Relationships>
</file>

<file path=ppt/slides/_rels/slide57.xml.rels><?xml version="1.0" encoding="UTF-8" standalone="yes"?>
<Relationships xmlns="http://schemas.openxmlformats.org/package/2006/relationships"><Relationship Id="rId2" Type="http://schemas.openxmlformats.org/officeDocument/2006/relationships/slide" Target="slide18.xml"/><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2" Type="http://schemas.openxmlformats.org/officeDocument/2006/relationships/slide" Target="slide20.xml"/><Relationship Id="rId1" Type="http://schemas.openxmlformats.org/officeDocument/2006/relationships/slideLayout" Target="../slideLayouts/slideLayout15.xml"/></Relationships>
</file>

<file path=ppt/slides/_rels/slide59.xml.rels><?xml version="1.0" encoding="UTF-8" standalone="yes"?>
<Relationships xmlns="http://schemas.openxmlformats.org/package/2006/relationships"><Relationship Id="rId2" Type="http://schemas.openxmlformats.org/officeDocument/2006/relationships/slide" Target="slide2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slide" Target="slide46.xml"/><Relationship Id="rId2" Type="http://schemas.openxmlformats.org/officeDocument/2006/relationships/notesSlide" Target="../notesSlides/notesSlide6.xml"/><Relationship Id="rId1" Type="http://schemas.openxmlformats.org/officeDocument/2006/relationships/slideLayout" Target="../slideLayouts/slideLayout15.xml"/><Relationship Id="rId5" Type="http://schemas.openxmlformats.org/officeDocument/2006/relationships/slide" Target="slide53.xml"/><Relationship Id="rId4" Type="http://schemas.openxmlformats.org/officeDocument/2006/relationships/image" Target="../media/image10.jpeg"/></Relationships>
</file>

<file path=ppt/slides/_rels/slide60.xml.rels><?xml version="1.0" encoding="UTF-8" standalone="yes"?>
<Relationships xmlns="http://schemas.openxmlformats.org/package/2006/relationships"><Relationship Id="rId2" Type="http://schemas.openxmlformats.org/officeDocument/2006/relationships/slide" Target="slide30.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15.xml"/><Relationship Id="rId6" Type="http://schemas.openxmlformats.org/officeDocument/2006/relationships/slide" Target="slide54.xml"/><Relationship Id="rId5" Type="http://schemas.openxmlformats.org/officeDocument/2006/relationships/image" Target="../media/image8.jpeg"/><Relationship Id="rId4" Type="http://schemas.openxmlformats.org/officeDocument/2006/relationships/hyperlink" Target="http://kerin.tv/cr7e/ppt8-2"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49.xml"/><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36" descr="Chapt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2668" y="478854"/>
            <a:ext cx="2517775" cy="388937"/>
          </a:xfrm>
          <a:prstGeom prst="rect">
            <a:avLst/>
          </a:prstGeom>
          <a:noFill/>
          <a:ln>
            <a:noFill/>
          </a:ln>
        </p:spPr>
      </p:pic>
      <p:pic>
        <p:nvPicPr>
          <p:cNvPr id="6" name="Picture 10" descr="0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64961" y="1135285"/>
            <a:ext cx="1146175" cy="1828800"/>
          </a:xfrm>
          <a:prstGeom prst="rect">
            <a:avLst/>
          </a:prstGeom>
          <a:noFill/>
        </p:spPr>
      </p:pic>
      <p:sp>
        <p:nvSpPr>
          <p:cNvPr id="9" name="Title 8"/>
          <p:cNvSpPr>
            <a:spLocks noGrp="1"/>
          </p:cNvSpPr>
          <p:nvPr>
            <p:ph type="ctrTitle"/>
          </p:nvPr>
        </p:nvSpPr>
        <p:spPr/>
        <p:txBody>
          <a:bodyPr/>
          <a:lstStyle/>
          <a:p>
            <a:r>
              <a:rPr lang="en-US" dirty="0"/>
              <a:t>Market Segmentation, Targeting, and Positioning</a:t>
            </a:r>
          </a:p>
        </p:txBody>
      </p:sp>
      <p:pic>
        <p:nvPicPr>
          <p:cNvPr id="5" name="Picture 4"/>
          <p:cNvPicPr>
            <a:picLocks noChangeAspect="1"/>
          </p:cNvPicPr>
          <p:nvPr/>
        </p:nvPicPr>
        <p:blipFill>
          <a:blip r:embed="rId5"/>
          <a:stretch>
            <a:fillRect/>
          </a:stretch>
        </p:blipFill>
        <p:spPr>
          <a:xfrm>
            <a:off x="5700617" y="1400544"/>
            <a:ext cx="3200601" cy="4094259"/>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4" name="Title 3"/>
          <p:cNvSpPr>
            <a:spLocks noGrp="1"/>
          </p:cNvSpPr>
          <p:nvPr>
            <p:ph type="title"/>
          </p:nvPr>
        </p:nvSpPr>
        <p:spPr/>
        <p:txBody>
          <a:bodyPr/>
          <a:lstStyle/>
          <a:p>
            <a:pPr marL="457200" eaLnBrk="1" hangingPunct="1"/>
            <a:r>
              <a:rPr lang="en-US" sz="2400" b="1" dirty="0">
                <a:solidFill>
                  <a:srgbClr val="A50532"/>
                </a:solidFill>
              </a:rPr>
              <a:t>SEGMENTING AND TARGETING MARKETS</a:t>
            </a:r>
            <a:br>
              <a:rPr lang="en-US" sz="2400" b="1" dirty="0">
                <a:solidFill>
                  <a:srgbClr val="A50532"/>
                </a:solidFill>
              </a:rPr>
            </a:br>
            <a:r>
              <a:rPr lang="en-US" sz="2000" b="1" dirty="0">
                <a:solidFill>
                  <a:srgbClr val="A50532"/>
                </a:solidFill>
              </a:rPr>
              <a:t>STEP 1: GROUP POTENTIAL BUYERS INTO SEGMENTS </a:t>
            </a:r>
            <a:br>
              <a:rPr lang="en-US" sz="2000" b="1" dirty="0">
                <a:solidFill>
                  <a:srgbClr val="A50532"/>
                </a:solidFill>
              </a:rPr>
            </a:br>
            <a:r>
              <a:rPr lang="en-US" sz="1800" b="1" dirty="0">
                <a:solidFill>
                  <a:srgbClr val="A50532"/>
                </a:solidFill>
              </a:rPr>
              <a:t>(1 of 5)</a:t>
            </a:r>
            <a:endParaRPr lang="en-US" sz="1800" dirty="0"/>
          </a:p>
        </p:txBody>
      </p:sp>
      <p:sp>
        <p:nvSpPr>
          <p:cNvPr id="5" name="Content Placeholder 4"/>
          <p:cNvSpPr>
            <a:spLocks noGrp="1"/>
          </p:cNvSpPr>
          <p:nvPr>
            <p:ph idx="1"/>
          </p:nvPr>
        </p:nvSpPr>
        <p:spPr/>
        <p:txBody>
          <a:bodyPr/>
          <a:lstStyle/>
          <a:p>
            <a:r>
              <a:rPr lang="en-US" b="1" dirty="0"/>
              <a:t>Criteria to Use in Forming the Segments</a:t>
            </a:r>
          </a:p>
          <a:p>
            <a:pPr lvl="1"/>
            <a:r>
              <a:rPr lang="en-US" altLang="ja-JP" b="1" dirty="0"/>
              <a:t>Similarity of Needs of Potential Buyers within a Segment</a:t>
            </a:r>
            <a:endParaRPr lang="en-US" b="1" dirty="0">
              <a:solidFill>
                <a:srgbClr val="0064FF"/>
              </a:solidFill>
            </a:endParaRPr>
          </a:p>
          <a:p>
            <a:pPr lvl="1"/>
            <a:r>
              <a:rPr lang="en-US" b="1" dirty="0"/>
              <a:t>Potential for Increased Profit</a:t>
            </a:r>
            <a:endParaRPr lang="en-US" b="1" dirty="0">
              <a:solidFill>
                <a:srgbClr val="0064FF"/>
              </a:solidFill>
            </a:endParaRPr>
          </a:p>
          <a:p>
            <a:pPr lvl="1"/>
            <a:r>
              <a:rPr lang="en-US" altLang="ja-JP" b="1" dirty="0"/>
              <a:t>Difference of Needs of Buyers among Segments</a:t>
            </a:r>
            <a:endParaRPr lang="en-US" dirty="0"/>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14132" y="228600"/>
            <a:ext cx="9029867" cy="609600"/>
          </a:xfrm>
        </p:spPr>
        <p:txBody>
          <a:bodyPr/>
          <a:lstStyle/>
          <a:p>
            <a:pPr algn="l"/>
            <a:r>
              <a:rPr lang="en-US" sz="2800" dirty="0">
                <a:solidFill>
                  <a:srgbClr val="7493E2"/>
                </a:solidFill>
                <a:effectLst>
                  <a:outerShdw blurRad="38100" dist="38100" dir="2700000" algn="tl">
                    <a:srgbClr val="DDDDDD"/>
                  </a:outerShdw>
                </a:effectLst>
              </a:rPr>
              <a:t>FIGURE 8-3</a:t>
            </a:r>
            <a:r>
              <a:rPr lang="en-US" sz="2800" b="1" dirty="0"/>
              <a:t>  The five key steps in segmenting and targeting markets that link market needs to a firm'</a:t>
            </a:r>
            <a:r>
              <a:rPr lang="en-US" altLang="ja-JP" sz="2800" b="1" dirty="0"/>
              <a:t>s marketing program.</a:t>
            </a:r>
            <a:endParaRPr lang="en-US" sz="2800" dirty="0"/>
          </a:p>
        </p:txBody>
      </p:sp>
      <p:pic>
        <p:nvPicPr>
          <p:cNvPr id="7" name="Content Placeholder 6" descr="A summary graphic shows the five steps in segmenting and targeting markets."/>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4133" y="2362199"/>
            <a:ext cx="8877467" cy="2807299"/>
          </a:xfrm>
          <a:prstGeom prst="rect">
            <a:avLst/>
          </a:prstGeom>
        </p:spPr>
      </p:pic>
      <p:sp>
        <p:nvSpPr>
          <p:cNvPr id="5" name="Text Placeholder 4"/>
          <p:cNvSpPr>
            <a:spLocks noGrp="1"/>
          </p:cNvSpPr>
          <p:nvPr>
            <p:ph type="body" sz="quarter" idx="16"/>
          </p:nvPr>
        </p:nvSpPr>
        <p:spPr/>
        <p:txBody>
          <a:bodyPr/>
          <a:lstStyle/>
          <a:p>
            <a:r>
              <a:rPr lang="en-US" dirty="0">
                <a:hlinkClick r:id="rId4" action="ppaction://hlinksldjump"/>
              </a:rPr>
              <a:t>Jump to Appendix 4 long image description</a:t>
            </a:r>
          </a:p>
        </p:txBody>
      </p:sp>
      <p:sp>
        <p:nvSpPr>
          <p:cNvPr id="4" name="Text Placeholder 3" hidden="1"/>
          <p:cNvSpPr>
            <a:spLocks noGrp="1"/>
          </p:cNvSpPr>
          <p:nvPr>
            <p:ph type="body" sz="quarter" idx="11"/>
          </p:nvPr>
        </p:nvSpPr>
        <p:spPr/>
        <p:txBody>
          <a:bodyPr/>
          <a:lstStyle/>
          <a:p>
            <a:endParaRPr lang="en-US" dirty="0"/>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4" name="Title 3"/>
          <p:cNvSpPr>
            <a:spLocks noGrp="1"/>
          </p:cNvSpPr>
          <p:nvPr>
            <p:ph type="title"/>
          </p:nvPr>
        </p:nvSpPr>
        <p:spPr/>
        <p:txBody>
          <a:bodyPr/>
          <a:lstStyle/>
          <a:p>
            <a:pPr marL="457200" eaLnBrk="1" hangingPunct="1"/>
            <a:r>
              <a:rPr lang="en-US" sz="2400" b="1" dirty="0">
                <a:solidFill>
                  <a:srgbClr val="A50532"/>
                </a:solidFill>
              </a:rPr>
              <a:t>SEGMENTING AND TARGETING MARKETS</a:t>
            </a:r>
            <a:br>
              <a:rPr lang="en-US" sz="2400" b="1" dirty="0">
                <a:solidFill>
                  <a:srgbClr val="A50532"/>
                </a:solidFill>
              </a:rPr>
            </a:br>
            <a:r>
              <a:rPr lang="en-US" sz="2000" b="1" dirty="0">
                <a:solidFill>
                  <a:srgbClr val="A50532"/>
                </a:solidFill>
              </a:rPr>
              <a:t>STEP 1: GROUP POTENTIAL BUYERS INTO SEGMENTS </a:t>
            </a:r>
            <a:br>
              <a:rPr lang="en-US" sz="2000" b="1" dirty="0">
                <a:solidFill>
                  <a:srgbClr val="A50532"/>
                </a:solidFill>
              </a:rPr>
            </a:br>
            <a:r>
              <a:rPr lang="en-US" sz="1800" b="1" dirty="0">
                <a:solidFill>
                  <a:srgbClr val="A50532"/>
                </a:solidFill>
              </a:rPr>
              <a:t>(2 of 5)</a:t>
            </a:r>
            <a:endParaRPr lang="en-US" sz="1800" dirty="0"/>
          </a:p>
        </p:txBody>
      </p:sp>
      <p:sp>
        <p:nvSpPr>
          <p:cNvPr id="5" name="Content Placeholder 4"/>
          <p:cNvSpPr>
            <a:spLocks noGrp="1"/>
          </p:cNvSpPr>
          <p:nvPr>
            <p:ph idx="1"/>
          </p:nvPr>
        </p:nvSpPr>
        <p:spPr>
          <a:xfrm>
            <a:off x="457200" y="1550325"/>
            <a:ext cx="5012575" cy="4525963"/>
          </a:xfrm>
        </p:spPr>
        <p:txBody>
          <a:bodyPr/>
          <a:lstStyle/>
          <a:p>
            <a:r>
              <a:rPr lang="en-US" sz="2400" b="1" dirty="0"/>
              <a:t>Criteria to Use in Forming the Segments</a:t>
            </a:r>
          </a:p>
          <a:p>
            <a:pPr lvl="1"/>
            <a:r>
              <a:rPr lang="en-US" altLang="ja-JP" sz="2400" b="1" dirty="0"/>
              <a:t>Simplicity and Cost-Effectiveness</a:t>
            </a:r>
            <a:endParaRPr lang="en-US" sz="2400" b="1" dirty="0">
              <a:solidFill>
                <a:srgbClr val="0064FF"/>
              </a:solidFill>
            </a:endParaRPr>
          </a:p>
          <a:p>
            <a:pPr lvl="1"/>
            <a:r>
              <a:rPr lang="en-US" altLang="ja-JP" sz="2400" b="1" dirty="0"/>
              <a:t>Potential for Increased Profit</a:t>
            </a:r>
            <a:endParaRPr lang="en-US" sz="2400" b="1" dirty="0">
              <a:solidFill>
                <a:srgbClr val="0064FF"/>
              </a:solidFill>
            </a:endParaRPr>
          </a:p>
          <a:p>
            <a:pPr lvl="1"/>
            <a:r>
              <a:rPr lang="en-US" altLang="ja-JP" sz="2400" b="1" dirty="0"/>
              <a:t>Similarity of Buyers’ Needs</a:t>
            </a:r>
            <a:endParaRPr lang="en-US" sz="2400" b="1" dirty="0">
              <a:solidFill>
                <a:srgbClr val="0064FF"/>
              </a:solidFill>
            </a:endParaRPr>
          </a:p>
          <a:p>
            <a:pPr lvl="1"/>
            <a:r>
              <a:rPr lang="en-US" altLang="ja-JP" sz="2400" b="1" dirty="0"/>
              <a:t>Difference of Needs of Buyers</a:t>
            </a:r>
            <a:endParaRPr lang="en-US" sz="2400" b="1" dirty="0">
              <a:solidFill>
                <a:srgbClr val="0064FF"/>
              </a:solidFill>
            </a:endParaRPr>
          </a:p>
          <a:p>
            <a:pPr lvl="1"/>
            <a:r>
              <a:rPr lang="en-US" altLang="ja-JP" sz="2400" b="1" dirty="0"/>
              <a:t>Potential of Reaching Segment</a:t>
            </a:r>
            <a:endParaRPr lang="en-US" sz="2400" dirty="0"/>
          </a:p>
        </p:txBody>
      </p:sp>
      <p:pic>
        <p:nvPicPr>
          <p:cNvPr id="10" name="Picture 9" descr="A photo of the exterior of a Wendy's restauran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9775" y="2625791"/>
            <a:ext cx="3408218" cy="2583431"/>
          </a:xfrm>
          <a:prstGeom prst="rect">
            <a:avLst/>
          </a:prstGeom>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3" name="Title 2"/>
          <p:cNvSpPr>
            <a:spLocks noGrp="1"/>
          </p:cNvSpPr>
          <p:nvPr>
            <p:ph type="title"/>
          </p:nvPr>
        </p:nvSpPr>
        <p:spPr/>
        <p:txBody>
          <a:bodyPr/>
          <a:lstStyle/>
          <a:p>
            <a:pPr marL="457200" eaLnBrk="1" hangingPunct="1"/>
            <a:r>
              <a:rPr lang="en-US" sz="2400" b="1" dirty="0">
                <a:solidFill>
                  <a:srgbClr val="A50532"/>
                </a:solidFill>
              </a:rPr>
              <a:t>SEGMENTING AND TARGETING MARKETS</a:t>
            </a:r>
            <a:br>
              <a:rPr lang="en-US" sz="2400" b="1" dirty="0">
                <a:solidFill>
                  <a:srgbClr val="A50532"/>
                </a:solidFill>
              </a:rPr>
            </a:br>
            <a:r>
              <a:rPr lang="en-US" sz="2000" b="1" dirty="0">
                <a:solidFill>
                  <a:srgbClr val="A50532"/>
                </a:solidFill>
              </a:rPr>
              <a:t>STEP 1: GROUP POTENTIAL BUYERS INTO SEGMENTS </a:t>
            </a:r>
            <a:br>
              <a:rPr lang="en-US" sz="2000" b="1" dirty="0">
                <a:solidFill>
                  <a:srgbClr val="A50532"/>
                </a:solidFill>
              </a:rPr>
            </a:br>
            <a:r>
              <a:rPr lang="en-US" sz="1800" b="1" dirty="0">
                <a:solidFill>
                  <a:srgbClr val="A50532"/>
                </a:solidFill>
              </a:rPr>
              <a:t>(3 of 5)</a:t>
            </a:r>
            <a:endParaRPr lang="en-US" sz="1800" dirty="0"/>
          </a:p>
        </p:txBody>
      </p:sp>
      <p:sp>
        <p:nvSpPr>
          <p:cNvPr id="4" name="Content Placeholder 3"/>
          <p:cNvSpPr>
            <a:spLocks noGrp="1"/>
          </p:cNvSpPr>
          <p:nvPr>
            <p:ph idx="1"/>
          </p:nvPr>
        </p:nvSpPr>
        <p:spPr>
          <a:xfrm>
            <a:off x="88901" y="1600200"/>
            <a:ext cx="8958262" cy="4525963"/>
          </a:xfrm>
        </p:spPr>
        <p:txBody>
          <a:bodyPr/>
          <a:lstStyle/>
          <a:p>
            <a:r>
              <a:rPr lang="en-US" b="1" dirty="0"/>
              <a:t>Ways to Segment Consumer Markets:</a:t>
            </a:r>
          </a:p>
          <a:p>
            <a:pPr lvl="1"/>
            <a:r>
              <a:rPr lang="en-US" b="1" dirty="0"/>
              <a:t>Geographic Segmentation: Region (88%)</a:t>
            </a:r>
            <a:endParaRPr lang="en-US" b="1" dirty="0">
              <a:solidFill>
                <a:srgbClr val="0064FF"/>
              </a:solidFill>
            </a:endParaRPr>
          </a:p>
          <a:p>
            <a:pPr lvl="1"/>
            <a:r>
              <a:rPr lang="en-US" b="1" dirty="0"/>
              <a:t>Behavioral Segmentation: Product Features (65%) </a:t>
            </a:r>
          </a:p>
          <a:p>
            <a:pPr lvl="1"/>
            <a:r>
              <a:rPr lang="en-US" b="1" dirty="0"/>
              <a:t>Demographic Segmentation: Household Size (53%)</a:t>
            </a:r>
          </a:p>
          <a:p>
            <a:pPr lvl="1"/>
            <a:r>
              <a:rPr lang="en-US" b="1" dirty="0"/>
              <a:t>Psychographic Segmentation: Lifestyle (43%)</a:t>
            </a:r>
          </a:p>
          <a:p>
            <a:r>
              <a:rPr lang="en-US" b="1" dirty="0"/>
              <a:t>Usage Rate: The 80/20 Rule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228600"/>
            <a:ext cx="8978900" cy="609600"/>
          </a:xfrm>
        </p:spPr>
        <p:txBody>
          <a:bodyPr/>
          <a:lstStyle/>
          <a:p>
            <a:pPr algn="l"/>
            <a:r>
              <a:rPr lang="en-US" sz="2400" dirty="0">
                <a:solidFill>
                  <a:srgbClr val="7493E2"/>
                </a:solidFill>
                <a:effectLst>
                  <a:outerShdw blurRad="38100" dist="38100" dir="2700000" algn="tl">
                    <a:srgbClr val="DDDDDD"/>
                  </a:outerShdw>
                </a:effectLst>
              </a:rPr>
              <a:t>FIGURE 8-4</a:t>
            </a:r>
            <a:r>
              <a:rPr lang="en-US" sz="2400" b="1" dirty="0"/>
              <a:t>  Comparison of various kinds of users and nonusers for Wendy’s, Burger King, and McDonald’s fast-food restaurants.</a:t>
            </a:r>
            <a:endParaRPr lang="en-US" sz="2400" dirty="0"/>
          </a:p>
        </p:txBody>
      </p:sp>
      <p:pic>
        <p:nvPicPr>
          <p:cNvPr id="9" name="Picture 3" descr="Three bar graphs list the fast food habits of adults 18 and over. "/>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87192" y="1069854"/>
            <a:ext cx="8226583" cy="5318246"/>
          </a:xfrm>
          <a:prstGeom prst="rect">
            <a:avLst/>
          </a:prstGeom>
          <a:noFill/>
          <a:ln>
            <a:noFill/>
          </a:ln>
        </p:spPr>
      </p:pic>
      <p:sp>
        <p:nvSpPr>
          <p:cNvPr id="841737" name="Rectangle 9"/>
          <p:cNvSpPr>
            <a:spLocks noChangeArrowheads="1"/>
          </p:cNvSpPr>
          <p:nvPr/>
        </p:nvSpPr>
        <p:spPr bwMode="auto">
          <a:xfrm rot="16200000">
            <a:off x="7100093" y="4445794"/>
            <a:ext cx="3519487" cy="365125"/>
          </a:xfrm>
          <a:prstGeom prst="rect">
            <a:avLst/>
          </a:prstGeom>
          <a:noFill/>
          <a:ln>
            <a:noFill/>
          </a:ln>
          <a:effectLst/>
        </p:spPr>
        <p:txBody>
          <a:bodyPr wrap="none" anchor="ctr"/>
          <a:lstStyle/>
          <a:p>
            <a:pPr>
              <a:buClr>
                <a:schemeClr val="accent2"/>
              </a:buClr>
            </a:pPr>
            <a:r>
              <a:rPr lang="en-US" sz="500" b="1" dirty="0"/>
              <a:t>  Source: Experian Marketing Services Simmons Winter 2013 Full Year Adult Survey 12-Month OneView</a:t>
            </a:r>
            <a:r>
              <a:rPr lang="en-US" sz="500" b="1" baseline="30000" dirty="0"/>
              <a:t>SM</a:t>
            </a:r>
            <a:r>
              <a:rPr lang="en-US" sz="500" b="1" dirty="0"/>
              <a:t/>
            </a:r>
            <a:br>
              <a:rPr lang="en-US" sz="500" b="1" dirty="0"/>
            </a:br>
            <a:r>
              <a:rPr lang="en-US" sz="500" b="1" dirty="0"/>
              <a:t>  Crosstabulation Report: Based on Visits within the Past 30 Days</a:t>
            </a:r>
          </a:p>
        </p:txBody>
      </p:sp>
      <p:sp>
        <p:nvSpPr>
          <p:cNvPr id="8" name="Text Placeholder 7"/>
          <p:cNvSpPr>
            <a:spLocks noGrp="1"/>
          </p:cNvSpPr>
          <p:nvPr>
            <p:ph type="body" sz="quarter" idx="16"/>
          </p:nvPr>
        </p:nvSpPr>
        <p:spPr/>
        <p:txBody>
          <a:bodyPr/>
          <a:lstStyle/>
          <a:p>
            <a:r>
              <a:rPr lang="en-US" dirty="0">
                <a:hlinkClick r:id="rId4" action="ppaction://hlinksldjump"/>
              </a:rPr>
              <a:t>Jump to Appendix 5 long image description</a:t>
            </a:r>
            <a:endParaRPr lang="en-US" dirty="0"/>
          </a:p>
        </p:txBody>
      </p:sp>
      <p:sp>
        <p:nvSpPr>
          <p:cNvPr id="7" name="Text Placeholder 6" hidden="1"/>
          <p:cNvSpPr>
            <a:spLocks noGrp="1"/>
          </p:cNvSpPr>
          <p:nvPr>
            <p:ph type="body" sz="quarter" idx="11"/>
          </p:nvPr>
        </p:nvSpPr>
        <p:spPr/>
        <p:txBody>
          <a:bodyPr/>
          <a:lstStyle/>
          <a:p>
            <a:endParaRPr lang="en-US" dirty="0"/>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3" name="Title 2"/>
          <p:cNvSpPr>
            <a:spLocks noGrp="1"/>
          </p:cNvSpPr>
          <p:nvPr>
            <p:ph type="title"/>
          </p:nvPr>
        </p:nvSpPr>
        <p:spPr/>
        <p:txBody>
          <a:bodyPr/>
          <a:lstStyle/>
          <a:p>
            <a:pPr marL="457200" eaLnBrk="1" hangingPunct="1"/>
            <a:r>
              <a:rPr lang="en-US" sz="2400" b="1" dirty="0">
                <a:solidFill>
                  <a:srgbClr val="A50532"/>
                </a:solidFill>
              </a:rPr>
              <a:t>SEGMENTING AND TARGETING MARKETS</a:t>
            </a:r>
            <a:br>
              <a:rPr lang="en-US" sz="2400" b="1" dirty="0">
                <a:solidFill>
                  <a:srgbClr val="A50532"/>
                </a:solidFill>
              </a:rPr>
            </a:br>
            <a:r>
              <a:rPr lang="en-US" sz="2000" b="1" dirty="0">
                <a:solidFill>
                  <a:srgbClr val="A50532"/>
                </a:solidFill>
              </a:rPr>
              <a:t>STEP 1: GROUP POTENTIAL BUYERS INTO SEGMENTS </a:t>
            </a:r>
            <a:br>
              <a:rPr lang="en-US" sz="2000" b="1" dirty="0">
                <a:solidFill>
                  <a:srgbClr val="A50532"/>
                </a:solidFill>
              </a:rPr>
            </a:br>
            <a:r>
              <a:rPr lang="en-US" sz="1800" b="1" dirty="0">
                <a:solidFill>
                  <a:srgbClr val="A50532"/>
                </a:solidFill>
              </a:rPr>
              <a:t>(4 of 5)</a:t>
            </a:r>
            <a:endParaRPr lang="en-US" sz="2000" dirty="0"/>
          </a:p>
        </p:txBody>
      </p:sp>
      <p:sp>
        <p:nvSpPr>
          <p:cNvPr id="4" name="Content Placeholder 3"/>
          <p:cNvSpPr>
            <a:spLocks noGrp="1"/>
          </p:cNvSpPr>
          <p:nvPr>
            <p:ph idx="1"/>
          </p:nvPr>
        </p:nvSpPr>
        <p:spPr>
          <a:xfrm>
            <a:off x="723969" y="1650999"/>
            <a:ext cx="7789923" cy="4576379"/>
          </a:xfrm>
        </p:spPr>
        <p:txBody>
          <a:bodyPr/>
          <a:lstStyle/>
          <a:p>
            <a:r>
              <a:rPr lang="en-US" sz="2800" b="1" dirty="0"/>
              <a:t>Variables to Use in Forming Segments for Wendy’s</a:t>
            </a:r>
          </a:p>
          <a:p>
            <a:pPr lvl="1"/>
            <a:r>
              <a:rPr lang="en-US" sz="2400" b="1" dirty="0"/>
              <a:t>Students:</a:t>
            </a:r>
          </a:p>
          <a:p>
            <a:pPr lvl="2"/>
            <a:r>
              <a:rPr lang="en-US" sz="2000" b="1" dirty="0"/>
              <a:t> Dorms, Sororities, and Fraternities</a:t>
            </a:r>
          </a:p>
          <a:p>
            <a:pPr lvl="2"/>
            <a:r>
              <a:rPr lang="en-US" sz="2000" b="1" dirty="0"/>
              <a:t> Apartments</a:t>
            </a:r>
          </a:p>
          <a:p>
            <a:pPr lvl="2"/>
            <a:r>
              <a:rPr lang="en-US" sz="2000" b="1" dirty="0"/>
              <a:t> Day Commuters</a:t>
            </a:r>
          </a:p>
          <a:p>
            <a:pPr lvl="2"/>
            <a:r>
              <a:rPr lang="en-US" sz="2000" b="1" dirty="0"/>
              <a:t> Night Commuters</a:t>
            </a:r>
            <a:endParaRPr lang="en-US" sz="2000" b="1" dirty="0">
              <a:solidFill>
                <a:srgbClr val="0064FF"/>
              </a:solidFill>
            </a:endParaRPr>
          </a:p>
          <a:p>
            <a:pPr lvl="1"/>
            <a:r>
              <a:rPr lang="en-US" sz="2400" b="1" dirty="0"/>
              <a:t>Nonstudents:</a:t>
            </a:r>
          </a:p>
          <a:p>
            <a:pPr lvl="2"/>
            <a:r>
              <a:rPr lang="en-US" sz="2000" b="1" dirty="0"/>
              <a:t> Faculty and Staff</a:t>
            </a:r>
          </a:p>
          <a:p>
            <a:pPr lvl="2"/>
            <a:r>
              <a:rPr lang="en-US" sz="2000" b="1" dirty="0"/>
              <a:t> Residents in Area</a:t>
            </a:r>
          </a:p>
          <a:p>
            <a:pPr lvl="2"/>
            <a:r>
              <a:rPr lang="en-US" sz="2000" b="1" dirty="0"/>
              <a:t> Workers in Area</a:t>
            </a:r>
            <a:endParaRPr lang="en-US" dirty="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4" name="Title 3"/>
          <p:cNvSpPr>
            <a:spLocks noGrp="1"/>
          </p:cNvSpPr>
          <p:nvPr>
            <p:ph type="title"/>
          </p:nvPr>
        </p:nvSpPr>
        <p:spPr/>
        <p:txBody>
          <a:bodyPr/>
          <a:lstStyle/>
          <a:p>
            <a:pPr marL="457200" eaLnBrk="1" hangingPunct="1"/>
            <a:r>
              <a:rPr lang="en-US" sz="2400" b="1" dirty="0">
                <a:solidFill>
                  <a:srgbClr val="A50532"/>
                </a:solidFill>
              </a:rPr>
              <a:t>SEGMENTING AND TARGETING MARKETS</a:t>
            </a:r>
            <a:br>
              <a:rPr lang="en-US" sz="2400" b="1" dirty="0">
                <a:solidFill>
                  <a:srgbClr val="A50532"/>
                </a:solidFill>
              </a:rPr>
            </a:br>
            <a:r>
              <a:rPr lang="en-US" sz="2000" b="1" dirty="0">
                <a:solidFill>
                  <a:srgbClr val="A50532"/>
                </a:solidFill>
              </a:rPr>
              <a:t>STEP 1: GROUP POTENTIAL BUYERS INTO SEGMENTS </a:t>
            </a:r>
            <a:br>
              <a:rPr lang="en-US" sz="2000" b="1" dirty="0">
                <a:solidFill>
                  <a:srgbClr val="A50532"/>
                </a:solidFill>
              </a:rPr>
            </a:br>
            <a:r>
              <a:rPr lang="en-US" sz="1800" b="1" dirty="0">
                <a:solidFill>
                  <a:srgbClr val="A50532"/>
                </a:solidFill>
              </a:rPr>
              <a:t>(5 of 5)</a:t>
            </a:r>
            <a:endParaRPr lang="en-US" sz="2000" dirty="0"/>
          </a:p>
        </p:txBody>
      </p:sp>
      <p:sp>
        <p:nvSpPr>
          <p:cNvPr id="5" name="Content Placeholder 4"/>
          <p:cNvSpPr>
            <a:spLocks noGrp="1"/>
          </p:cNvSpPr>
          <p:nvPr>
            <p:ph idx="1"/>
          </p:nvPr>
        </p:nvSpPr>
        <p:spPr>
          <a:xfrm>
            <a:off x="295357" y="1531938"/>
            <a:ext cx="6494085" cy="4525963"/>
          </a:xfrm>
        </p:spPr>
        <p:txBody>
          <a:bodyPr/>
          <a:lstStyle/>
          <a:p>
            <a:r>
              <a:rPr lang="en-US" sz="2800" b="1" dirty="0"/>
              <a:t>Ways to Segment Organizational Markets</a:t>
            </a:r>
          </a:p>
          <a:p>
            <a:r>
              <a:rPr lang="en-US" sz="2800" b="1" dirty="0"/>
              <a:t>Geographic Segmentation: </a:t>
            </a:r>
            <a:r>
              <a:rPr lang="en-US" sz="2800" b="1" dirty="0">
                <a:solidFill>
                  <a:srgbClr val="000000"/>
                </a:solidFill>
              </a:rPr>
              <a:t>Statistical Area</a:t>
            </a:r>
            <a:endParaRPr lang="en-US" sz="2800" b="1" dirty="0">
              <a:solidFill>
                <a:srgbClr val="0064FF"/>
              </a:solidFill>
            </a:endParaRPr>
          </a:p>
          <a:p>
            <a:pPr lvl="1"/>
            <a:r>
              <a:rPr lang="en-US" b="1" dirty="0"/>
              <a:t>Demographic Segmentation:</a:t>
            </a:r>
          </a:p>
          <a:p>
            <a:pPr lvl="2"/>
            <a:r>
              <a:rPr lang="en-US" sz="2800" b="1" dirty="0"/>
              <a:t>By NAICS Code</a:t>
            </a:r>
          </a:p>
          <a:p>
            <a:pPr lvl="2"/>
            <a:r>
              <a:rPr lang="en-US" sz="2800" b="1" dirty="0"/>
              <a:t>By Number of Employees</a:t>
            </a:r>
          </a:p>
          <a:p>
            <a:pPr lvl="1"/>
            <a:r>
              <a:rPr lang="en-US" b="1" dirty="0"/>
              <a:t>Behavioral Segmentation: Usage Rate</a:t>
            </a:r>
            <a:endParaRPr lang="en-US" dirty="0"/>
          </a:p>
        </p:txBody>
      </p:sp>
      <p:pic>
        <p:nvPicPr>
          <p:cNvPr id="2" name="Picture 1" descr="Ad for a Xerox color copie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5611" y="1938867"/>
            <a:ext cx="1829246" cy="2590800"/>
          </a:xfrm>
          <a:prstGeom prst="rect">
            <a:avLst/>
          </a:prstGeom>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4" name="Title 3"/>
          <p:cNvSpPr>
            <a:spLocks noGrp="1"/>
          </p:cNvSpPr>
          <p:nvPr>
            <p:ph type="title"/>
          </p:nvPr>
        </p:nvSpPr>
        <p:spPr/>
        <p:txBody>
          <a:bodyPr/>
          <a:lstStyle/>
          <a:p>
            <a:pPr marL="457200" eaLnBrk="1" hangingPunct="1"/>
            <a:r>
              <a:rPr lang="en-US" sz="2800" b="1" dirty="0">
                <a:solidFill>
                  <a:srgbClr val="A50532"/>
                </a:solidFill>
              </a:rPr>
              <a:t>SEGMENTING AND TARGETING MARKETS</a:t>
            </a:r>
            <a:br>
              <a:rPr lang="en-US" sz="2800" b="1" dirty="0">
                <a:solidFill>
                  <a:srgbClr val="A50532"/>
                </a:solidFill>
              </a:rPr>
            </a:br>
            <a:r>
              <a:rPr lang="en-US" sz="2400" b="1" dirty="0">
                <a:solidFill>
                  <a:srgbClr val="A50532"/>
                </a:solidFill>
              </a:rPr>
              <a:t>STEP 2: GROUP PRODUCTS INTO CATEGORIES</a:t>
            </a:r>
            <a:endParaRPr lang="en-US" sz="2400" dirty="0"/>
          </a:p>
        </p:txBody>
      </p:sp>
      <p:sp>
        <p:nvSpPr>
          <p:cNvPr id="5" name="Content Placeholder 4"/>
          <p:cNvSpPr>
            <a:spLocks noGrp="1"/>
          </p:cNvSpPr>
          <p:nvPr>
            <p:ph idx="1"/>
          </p:nvPr>
        </p:nvSpPr>
        <p:spPr>
          <a:xfrm>
            <a:off x="457200" y="1600200"/>
            <a:ext cx="8229600" cy="3656327"/>
          </a:xfrm>
        </p:spPr>
        <p:txBody>
          <a:bodyPr/>
          <a:lstStyle/>
          <a:p>
            <a:r>
              <a:rPr lang="en-US" b="1" dirty="0"/>
              <a:t>Individual Wendy’</a:t>
            </a:r>
            <a:r>
              <a:rPr lang="en-US" altLang="ja-JP" b="1" dirty="0"/>
              <a:t>s Products</a:t>
            </a:r>
            <a:endParaRPr lang="en-US" b="1" dirty="0"/>
          </a:p>
          <a:p>
            <a:r>
              <a:rPr lang="en-US" b="1" dirty="0"/>
              <a:t>Groupings of Wendy’</a:t>
            </a:r>
            <a:r>
              <a:rPr lang="en-US" altLang="ja-JP" b="1" dirty="0"/>
              <a:t>s Products: Meals</a:t>
            </a:r>
            <a:endParaRPr lang="en-US" b="1" dirty="0"/>
          </a:p>
          <a:p>
            <a:pPr lvl="1"/>
            <a:r>
              <a:rPr lang="en-US" b="1" dirty="0"/>
              <a:t>Breakfast</a:t>
            </a:r>
            <a:endParaRPr lang="en-US" b="1" dirty="0">
              <a:solidFill>
                <a:srgbClr val="0064FF"/>
              </a:solidFill>
            </a:endParaRPr>
          </a:p>
          <a:p>
            <a:pPr lvl="1"/>
            <a:r>
              <a:rPr lang="en-US" b="1" dirty="0"/>
              <a:t>Lunch</a:t>
            </a:r>
            <a:endParaRPr lang="en-US" b="1" dirty="0">
              <a:solidFill>
                <a:srgbClr val="0064FF"/>
              </a:solidFill>
            </a:endParaRPr>
          </a:p>
          <a:p>
            <a:pPr lvl="1"/>
            <a:r>
              <a:rPr lang="en-US" b="1" dirty="0"/>
              <a:t>Between Meal Snack</a:t>
            </a:r>
          </a:p>
          <a:p>
            <a:pPr lvl="1"/>
            <a:r>
              <a:rPr lang="en-US" b="1" dirty="0"/>
              <a:t>Dinner</a:t>
            </a:r>
            <a:endParaRPr lang="en-US" b="1" dirty="0">
              <a:solidFill>
                <a:srgbClr val="0064FF"/>
              </a:solidFill>
            </a:endParaRPr>
          </a:p>
          <a:p>
            <a:pPr lvl="1"/>
            <a:r>
              <a:rPr lang="en-US" b="1" dirty="0"/>
              <a:t>After Dinner Snack</a:t>
            </a:r>
            <a:endParaRPr lang="en-US" dirty="0"/>
          </a:p>
        </p:txBody>
      </p:sp>
      <p:grpSp>
        <p:nvGrpSpPr>
          <p:cNvPr id="3" name="Group 2" descr="Click for the Wendy's ad."/>
          <p:cNvGrpSpPr/>
          <p:nvPr/>
        </p:nvGrpSpPr>
        <p:grpSpPr>
          <a:xfrm>
            <a:off x="7169573" y="5256527"/>
            <a:ext cx="1484189" cy="1245977"/>
            <a:chOff x="7169573" y="5256527"/>
            <a:chExt cx="1484189" cy="1245977"/>
          </a:xfrm>
        </p:grpSpPr>
        <p:pic>
          <p:nvPicPr>
            <p:cNvPr id="24" name="Picture 11">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3903" y="5740504"/>
              <a:ext cx="798513" cy="762000"/>
            </a:xfrm>
            <a:prstGeom prst="rect">
              <a:avLst/>
            </a:prstGeom>
            <a:noFill/>
            <a:ln>
              <a:noFill/>
            </a:ln>
          </p:spPr>
        </p:pic>
        <p:sp>
          <p:nvSpPr>
            <p:cNvPr id="2" name="TextBox 1"/>
            <p:cNvSpPr txBox="1"/>
            <p:nvPr/>
          </p:nvSpPr>
          <p:spPr>
            <a:xfrm>
              <a:off x="7169573" y="5256527"/>
              <a:ext cx="1484189" cy="369332"/>
            </a:xfrm>
            <a:prstGeom prst="rect">
              <a:avLst/>
            </a:prstGeom>
            <a:noFill/>
          </p:spPr>
          <p:txBody>
            <a:bodyPr wrap="none" rtlCol="0">
              <a:spAutoFit/>
            </a:bodyPr>
            <a:lstStyle/>
            <a:p>
              <a:pPr algn="ctr"/>
              <a:r>
                <a:rPr lang="en-US" sz="1800" b="1" dirty="0"/>
                <a:t>Wendy’s Ad</a:t>
              </a:r>
            </a:p>
          </p:txBody>
        </p:sp>
      </p:gr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0" y="228600"/>
            <a:ext cx="8991600" cy="609600"/>
          </a:xfrm>
        </p:spPr>
        <p:txBody>
          <a:bodyPr/>
          <a:lstStyle/>
          <a:p>
            <a:pPr algn="l"/>
            <a:r>
              <a:rPr lang="en-US" sz="2400" dirty="0">
                <a:solidFill>
                  <a:srgbClr val="7493E2"/>
                </a:solidFill>
                <a:effectLst>
                  <a:outerShdw blurRad="38100" dist="38100" dir="2700000" algn="tl">
                    <a:srgbClr val="DDDDDD"/>
                  </a:outerShdw>
                </a:effectLst>
              </a:rPr>
              <a:t>FIGURE 8-5</a:t>
            </a:r>
            <a:r>
              <a:rPr lang="en-US" sz="2400" b="1" dirty="0"/>
              <a:t>  Wendy’s new products and innovations target specific market segments based on a customer’s gender, needs, or university affiliation.</a:t>
            </a:r>
            <a:endParaRPr lang="en-US" sz="2400" dirty="0"/>
          </a:p>
        </p:txBody>
      </p:sp>
      <p:pic>
        <p:nvPicPr>
          <p:cNvPr id="6" name="Content Placeholder 5" descr="A table of various Wendy's products and their target markets."/>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5800" y="1386417"/>
            <a:ext cx="7924800" cy="5063066"/>
          </a:xfrm>
          <a:prstGeom prst="rect">
            <a:avLst/>
          </a:prstGeom>
        </p:spPr>
      </p:pic>
      <p:sp>
        <p:nvSpPr>
          <p:cNvPr id="5" name="Text Placeholder 4"/>
          <p:cNvSpPr>
            <a:spLocks noGrp="1"/>
          </p:cNvSpPr>
          <p:nvPr>
            <p:ph type="body" sz="quarter" idx="16"/>
          </p:nvPr>
        </p:nvSpPr>
        <p:spPr/>
        <p:txBody>
          <a:bodyPr/>
          <a:lstStyle/>
          <a:p>
            <a:r>
              <a:rPr lang="en-US" dirty="0">
                <a:hlinkClick r:id="rId4" action="ppaction://hlinksldjump"/>
              </a:rPr>
              <a:t>Jump to Appendix 6 long image description</a:t>
            </a:r>
          </a:p>
        </p:txBody>
      </p:sp>
      <p:sp>
        <p:nvSpPr>
          <p:cNvPr id="4" name="Text Placeholder 3" hidden="1"/>
          <p:cNvSpPr>
            <a:spLocks noGrp="1"/>
          </p:cNvSpPr>
          <p:nvPr>
            <p:ph type="body" sz="quarter" idx="11"/>
          </p:nvPr>
        </p:nvSpPr>
        <p:spPr/>
        <p:txBody>
          <a:bodyPr/>
          <a:lstStyle/>
          <a:p>
            <a:endParaRPr lang="en-US" dirty="0"/>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3716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3" name="Title 2"/>
          <p:cNvSpPr>
            <a:spLocks noGrp="1"/>
          </p:cNvSpPr>
          <p:nvPr>
            <p:ph type="title"/>
          </p:nvPr>
        </p:nvSpPr>
        <p:spPr/>
        <p:txBody>
          <a:bodyPr/>
          <a:lstStyle/>
          <a:p>
            <a:pPr marL="457200" eaLnBrk="1" hangingPunct="1"/>
            <a:r>
              <a:rPr lang="en-US" sz="2800" b="1" dirty="0">
                <a:solidFill>
                  <a:srgbClr val="A50532"/>
                </a:solidFill>
              </a:rPr>
              <a:t>SEGMENTING AND TARGETING MARKETS</a:t>
            </a:r>
            <a:br>
              <a:rPr lang="en-US" sz="2800" b="1" dirty="0">
                <a:solidFill>
                  <a:srgbClr val="A50532"/>
                </a:solidFill>
              </a:rPr>
            </a:br>
            <a:r>
              <a:rPr lang="en-US" sz="2400" b="1" dirty="0">
                <a:solidFill>
                  <a:srgbClr val="A50532"/>
                </a:solidFill>
              </a:rPr>
              <a:t>STEP 3: DEVELOP A MARKET-PRODUCT GRID AND ESTIMATE THE SIZE OF MARKETS</a:t>
            </a:r>
            <a:endParaRPr lang="en-US" sz="2400" dirty="0"/>
          </a:p>
        </p:txBody>
      </p:sp>
      <p:sp>
        <p:nvSpPr>
          <p:cNvPr id="4" name="Content Placeholder 3"/>
          <p:cNvSpPr>
            <a:spLocks noGrp="1"/>
          </p:cNvSpPr>
          <p:nvPr>
            <p:ph idx="1"/>
          </p:nvPr>
        </p:nvSpPr>
        <p:spPr>
          <a:xfrm>
            <a:off x="457200" y="1874839"/>
            <a:ext cx="8229600" cy="1577904"/>
          </a:xfrm>
        </p:spPr>
        <p:txBody>
          <a:bodyPr/>
          <a:lstStyle/>
          <a:p>
            <a:r>
              <a:rPr lang="en-US" b="1" dirty="0"/>
              <a:t>Forming a Market-Product Grid</a:t>
            </a:r>
          </a:p>
          <a:p>
            <a:endParaRPr lang="en-US" b="1" dirty="0"/>
          </a:p>
          <a:p>
            <a:r>
              <a:rPr lang="en-US" b="1" dirty="0"/>
              <a:t>Estimating Market Sizes</a:t>
            </a:r>
            <a:endParaRPr lang="en-US" dirty="0"/>
          </a:p>
        </p:txBody>
      </p:sp>
      <p:pic>
        <p:nvPicPr>
          <p:cNvPr id="2" name="Picture 1" descr="An ad for a Dave's Hot 'n Juicy cheeseburger. Ad copy reads, Q: Where's the beef. A: here's the bee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5763" y="2878667"/>
            <a:ext cx="2521037" cy="3116918"/>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9464" name="AutoShape 1032"/>
          <p:cNvSpPr>
            <a:spLocks noChangeArrowheads="1"/>
          </p:cNvSpPr>
          <p:nvPr/>
        </p:nvSpPr>
        <p:spPr bwMode="auto">
          <a:xfrm>
            <a:off x="92075" y="158750"/>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algn="ctr"/>
            <a:endParaRPr lang="en-US" sz="2000" b="1" dirty="0">
              <a:solidFill>
                <a:srgbClr val="A50532"/>
              </a:solidFill>
            </a:endParaRPr>
          </a:p>
        </p:txBody>
      </p:sp>
      <p:sp>
        <p:nvSpPr>
          <p:cNvPr id="3" name="Title 2"/>
          <p:cNvSpPr>
            <a:spLocks noGrp="1"/>
          </p:cNvSpPr>
          <p:nvPr>
            <p:ph type="title"/>
          </p:nvPr>
        </p:nvSpPr>
        <p:spPr/>
        <p:txBody>
          <a:bodyPr/>
          <a:lstStyle/>
          <a:p>
            <a:r>
              <a:rPr lang="en-US" sz="2400" b="1" dirty="0">
                <a:solidFill>
                  <a:srgbClr val="007800"/>
                </a:solidFill>
              </a:rPr>
              <a:t>LEARNING OBJECTIVES (LO)</a:t>
            </a:r>
            <a:r>
              <a:rPr lang="en-US" sz="2000" b="1" dirty="0">
                <a:solidFill>
                  <a:srgbClr val="007800"/>
                </a:solidFill>
              </a:rPr>
              <a:t/>
            </a:r>
            <a:br>
              <a:rPr lang="en-US" sz="2000" b="1" dirty="0">
                <a:solidFill>
                  <a:srgbClr val="007800"/>
                </a:solidFill>
              </a:rPr>
            </a:br>
            <a:r>
              <a:rPr lang="en-US" sz="1100" b="1" dirty="0">
                <a:solidFill>
                  <a:srgbClr val="007800"/>
                </a:solidFill>
              </a:rPr>
              <a:t/>
            </a:r>
            <a:br>
              <a:rPr lang="en-US" sz="1100" b="1" dirty="0">
                <a:solidFill>
                  <a:srgbClr val="007800"/>
                </a:solidFill>
              </a:rPr>
            </a:br>
            <a:r>
              <a:rPr lang="en-US" sz="2000" b="1" dirty="0">
                <a:solidFill>
                  <a:srgbClr val="A50532"/>
                </a:solidFill>
              </a:rPr>
              <a:t>AFTER READING CHAPTER 8, YOU SHOULD BE ABLE TO: </a:t>
            </a:r>
            <a:r>
              <a:rPr lang="en-US" sz="1800" b="1" dirty="0">
                <a:solidFill>
                  <a:srgbClr val="A50532"/>
                </a:solidFill>
              </a:rPr>
              <a:t>(1 of 2)</a:t>
            </a:r>
            <a:endParaRPr lang="en-US" sz="1800" dirty="0"/>
          </a:p>
        </p:txBody>
      </p:sp>
      <p:sp>
        <p:nvSpPr>
          <p:cNvPr id="4" name="Content Placeholder 3"/>
          <p:cNvSpPr>
            <a:spLocks noGrp="1"/>
          </p:cNvSpPr>
          <p:nvPr>
            <p:ph idx="1"/>
          </p:nvPr>
        </p:nvSpPr>
        <p:spPr>
          <a:xfrm>
            <a:off x="457199" y="1600200"/>
            <a:ext cx="8339959" cy="4525963"/>
          </a:xfrm>
        </p:spPr>
        <p:txBody>
          <a:bodyPr/>
          <a:lstStyle/>
          <a:p>
            <a:pPr marL="1828800" indent="-1828800">
              <a:buNone/>
            </a:pPr>
            <a:r>
              <a:rPr lang="en-US" sz="3000" b="1" dirty="0"/>
              <a:t>1. 	Explain what market segmentation is and when to use it.</a:t>
            </a:r>
            <a:endParaRPr lang="en-US" sz="3000" dirty="0"/>
          </a:p>
          <a:p>
            <a:pPr marL="1828800" indent="-1828800">
              <a:buNone/>
            </a:pPr>
            <a:r>
              <a:rPr lang="en-US" sz="3000" b="1" dirty="0"/>
              <a:t>2. 	Identify the five steps involved in segmenting and targeting markets.</a:t>
            </a:r>
          </a:p>
          <a:p>
            <a:pPr marL="1828800" indent="-1828800">
              <a:buNone/>
            </a:pPr>
            <a:r>
              <a:rPr lang="en-US" sz="3000" b="1" dirty="0"/>
              <a:t>3.	Recognize the bases used to segment consumer and organizational (business) markets.</a:t>
            </a:r>
            <a:endParaRPr lang="en-US" sz="3000" dirty="0"/>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sz="2800" dirty="0">
                <a:solidFill>
                  <a:srgbClr val="7493E2"/>
                </a:solidFill>
                <a:effectLst>
                  <a:outerShdw blurRad="38100" dist="38100" dir="2700000" algn="tl">
                    <a:srgbClr val="DDDDDD"/>
                  </a:outerShdw>
                </a:effectLst>
              </a:rPr>
              <a:t>FIGURE 8-6</a:t>
            </a:r>
            <a:r>
              <a:rPr lang="en-US" sz="2800" b="1" dirty="0"/>
              <a:t>  Selecting a target market for your Wendy’s fast-food restaurant next to an urban university (target market is shaded).</a:t>
            </a:r>
            <a:endParaRPr lang="en-US" sz="2800" dirty="0"/>
          </a:p>
        </p:txBody>
      </p:sp>
      <p:pic>
        <p:nvPicPr>
          <p:cNvPr id="6" name="Picture 8" descr="A market product grid for Wendy's."/>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397000" y="1600199"/>
            <a:ext cx="6934200" cy="4742993"/>
          </a:xfrm>
          <a:prstGeom prst="rect">
            <a:avLst/>
          </a:prstGeom>
          <a:noFill/>
        </p:spPr>
      </p:pic>
      <p:sp>
        <p:nvSpPr>
          <p:cNvPr id="5" name="Text Placeholder 4"/>
          <p:cNvSpPr>
            <a:spLocks noGrp="1"/>
          </p:cNvSpPr>
          <p:nvPr>
            <p:ph type="body" sz="quarter" idx="16"/>
          </p:nvPr>
        </p:nvSpPr>
        <p:spPr/>
        <p:txBody>
          <a:bodyPr/>
          <a:lstStyle/>
          <a:p>
            <a:r>
              <a:rPr lang="en-US" dirty="0">
                <a:hlinkClick r:id="rId4" action="ppaction://hlinksldjump"/>
              </a:rPr>
              <a:t>Jump to Appendix 7 long image description</a:t>
            </a:r>
          </a:p>
        </p:txBody>
      </p:sp>
      <p:sp>
        <p:nvSpPr>
          <p:cNvPr id="4" name="Text Placeholder 3" hidden="1"/>
          <p:cNvSpPr>
            <a:spLocks noGrp="1"/>
          </p:cNvSpPr>
          <p:nvPr>
            <p:ph type="body" sz="quarter" idx="11"/>
          </p:nvPr>
        </p:nvSpPr>
        <p:spPr/>
        <p:txBody>
          <a:bodyPr/>
          <a:lstStyle/>
          <a:p>
            <a:endParaRPr lang="en-US" dirty="0"/>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3" name="Title 2"/>
          <p:cNvSpPr>
            <a:spLocks noGrp="1"/>
          </p:cNvSpPr>
          <p:nvPr>
            <p:ph type="title"/>
          </p:nvPr>
        </p:nvSpPr>
        <p:spPr/>
        <p:txBody>
          <a:bodyPr/>
          <a:lstStyle/>
          <a:p>
            <a:pPr marL="457200" eaLnBrk="1" hangingPunct="1"/>
            <a:r>
              <a:rPr lang="en-US" sz="2800" b="1" dirty="0">
                <a:solidFill>
                  <a:srgbClr val="A50532"/>
                </a:solidFill>
              </a:rPr>
              <a:t>SEGMENTING AND TARGETING MARKETS</a:t>
            </a:r>
            <a:br>
              <a:rPr lang="en-US" sz="2800" b="1" dirty="0">
                <a:solidFill>
                  <a:srgbClr val="A50532"/>
                </a:solidFill>
              </a:rPr>
            </a:br>
            <a:r>
              <a:rPr lang="en-US" sz="2400" b="1" dirty="0">
                <a:solidFill>
                  <a:srgbClr val="A50532"/>
                </a:solidFill>
              </a:rPr>
              <a:t>STEP 4: SELECT TARGET MARKETS </a:t>
            </a:r>
            <a:r>
              <a:rPr lang="en-US" sz="1800" b="1" dirty="0">
                <a:solidFill>
                  <a:srgbClr val="A50532"/>
                </a:solidFill>
              </a:rPr>
              <a:t>(1 of 3)</a:t>
            </a:r>
            <a:endParaRPr lang="en-US" sz="1800" dirty="0"/>
          </a:p>
        </p:txBody>
      </p:sp>
      <p:sp>
        <p:nvSpPr>
          <p:cNvPr id="4" name="Content Placeholder 3"/>
          <p:cNvSpPr>
            <a:spLocks noGrp="1"/>
          </p:cNvSpPr>
          <p:nvPr>
            <p:ph idx="1"/>
          </p:nvPr>
        </p:nvSpPr>
        <p:spPr/>
        <p:txBody>
          <a:bodyPr/>
          <a:lstStyle/>
          <a:p>
            <a:r>
              <a:rPr lang="en-US" b="1" dirty="0"/>
              <a:t>Criteria to Use in Selecting Target Markets</a:t>
            </a:r>
          </a:p>
          <a:p>
            <a:r>
              <a:rPr lang="en-US" b="1" dirty="0"/>
              <a:t>Two Types of Criteria:</a:t>
            </a:r>
            <a:endParaRPr lang="en-US" b="1" dirty="0">
              <a:solidFill>
                <a:srgbClr val="0064FF"/>
              </a:solidFill>
            </a:endParaRPr>
          </a:p>
          <a:p>
            <a:pPr lvl="1"/>
            <a:r>
              <a:rPr lang="en-US" b="1" dirty="0"/>
              <a:t>Those That Divide a Market into Segments</a:t>
            </a:r>
          </a:p>
          <a:p>
            <a:pPr lvl="1"/>
            <a:r>
              <a:rPr lang="en-US" b="1" dirty="0"/>
              <a:t>Those That Actually Pick the Target Segments</a:t>
            </a:r>
            <a:endParaRPr lang="en-US" dirty="0"/>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3" name="Title 2"/>
          <p:cNvSpPr>
            <a:spLocks noGrp="1"/>
          </p:cNvSpPr>
          <p:nvPr>
            <p:ph type="title"/>
          </p:nvPr>
        </p:nvSpPr>
        <p:spPr/>
        <p:txBody>
          <a:bodyPr/>
          <a:lstStyle/>
          <a:p>
            <a:pPr marL="457200" eaLnBrk="1" hangingPunct="1"/>
            <a:r>
              <a:rPr lang="en-US" sz="2800" b="1" dirty="0">
                <a:solidFill>
                  <a:srgbClr val="A50532"/>
                </a:solidFill>
              </a:rPr>
              <a:t>SEGMENTING AND TARGETING MARKETS</a:t>
            </a:r>
            <a:br>
              <a:rPr lang="en-US" sz="2800" b="1" dirty="0">
                <a:solidFill>
                  <a:srgbClr val="A50532"/>
                </a:solidFill>
              </a:rPr>
            </a:br>
            <a:r>
              <a:rPr lang="en-US" sz="2400" b="1" dirty="0">
                <a:solidFill>
                  <a:srgbClr val="A50532"/>
                </a:solidFill>
              </a:rPr>
              <a:t>STEP 4: SELECT TARGET MARKETS </a:t>
            </a:r>
            <a:r>
              <a:rPr lang="en-US" sz="1800" b="1" dirty="0">
                <a:solidFill>
                  <a:srgbClr val="A50532"/>
                </a:solidFill>
              </a:rPr>
              <a:t>(2 of 3)</a:t>
            </a:r>
            <a:endParaRPr lang="en-US" sz="1800" dirty="0"/>
          </a:p>
        </p:txBody>
      </p:sp>
      <p:sp>
        <p:nvSpPr>
          <p:cNvPr id="4" name="Content Placeholder 3"/>
          <p:cNvSpPr>
            <a:spLocks noGrp="1"/>
          </p:cNvSpPr>
          <p:nvPr>
            <p:ph idx="1"/>
          </p:nvPr>
        </p:nvSpPr>
        <p:spPr>
          <a:xfrm>
            <a:off x="228600" y="1600200"/>
            <a:ext cx="8458200" cy="4525963"/>
          </a:xfrm>
        </p:spPr>
        <p:txBody>
          <a:bodyPr/>
          <a:lstStyle/>
          <a:p>
            <a:r>
              <a:rPr lang="en-US" b="1" dirty="0"/>
              <a:t>Criteria to Use in Selecting Target Markets</a:t>
            </a:r>
          </a:p>
          <a:p>
            <a:pPr lvl="1"/>
            <a:r>
              <a:rPr lang="en-US" b="1" dirty="0"/>
              <a:t>Market Size</a:t>
            </a:r>
            <a:endParaRPr lang="en-US" b="1" dirty="0">
              <a:solidFill>
                <a:srgbClr val="0064FF"/>
              </a:solidFill>
            </a:endParaRPr>
          </a:p>
          <a:p>
            <a:pPr lvl="1"/>
            <a:r>
              <a:rPr lang="en-US" b="1" dirty="0"/>
              <a:t>Expected Growth</a:t>
            </a:r>
            <a:endParaRPr lang="en-US" b="1" dirty="0">
              <a:solidFill>
                <a:srgbClr val="0064FF"/>
              </a:solidFill>
            </a:endParaRPr>
          </a:p>
          <a:p>
            <a:pPr lvl="1"/>
            <a:r>
              <a:rPr lang="en-US" b="1" dirty="0"/>
              <a:t>Competitive Position</a:t>
            </a:r>
            <a:endParaRPr lang="en-US" b="1" dirty="0">
              <a:solidFill>
                <a:srgbClr val="0064FF"/>
              </a:solidFill>
            </a:endParaRPr>
          </a:p>
          <a:p>
            <a:pPr lvl="1"/>
            <a:r>
              <a:rPr lang="en-US" b="1" dirty="0"/>
              <a:t>Cost of Reaching the Segment</a:t>
            </a:r>
            <a:endParaRPr lang="en-US" b="1" dirty="0">
              <a:solidFill>
                <a:srgbClr val="0064FF"/>
              </a:solidFill>
            </a:endParaRPr>
          </a:p>
          <a:p>
            <a:pPr lvl="1"/>
            <a:r>
              <a:rPr lang="en-US" b="1" dirty="0"/>
              <a:t>Organizational Compatibility</a:t>
            </a:r>
            <a:endParaRPr lang="en-US" dirty="0"/>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3" name="Title 2"/>
          <p:cNvSpPr>
            <a:spLocks noGrp="1"/>
          </p:cNvSpPr>
          <p:nvPr>
            <p:ph type="title"/>
          </p:nvPr>
        </p:nvSpPr>
        <p:spPr/>
        <p:txBody>
          <a:bodyPr/>
          <a:lstStyle/>
          <a:p>
            <a:pPr marL="457200" eaLnBrk="1" hangingPunct="1"/>
            <a:r>
              <a:rPr lang="en-US" sz="2800" b="1" dirty="0">
                <a:solidFill>
                  <a:srgbClr val="A50532"/>
                </a:solidFill>
              </a:rPr>
              <a:t>SEGMENTING AND TARGETING MARKETS</a:t>
            </a:r>
            <a:br>
              <a:rPr lang="en-US" sz="2800" b="1" dirty="0">
                <a:solidFill>
                  <a:srgbClr val="A50532"/>
                </a:solidFill>
              </a:rPr>
            </a:br>
            <a:r>
              <a:rPr lang="en-US" sz="2400" b="1" dirty="0">
                <a:solidFill>
                  <a:srgbClr val="A50532"/>
                </a:solidFill>
              </a:rPr>
              <a:t>STEP 4: SELECT TARGET MARKETS </a:t>
            </a:r>
            <a:r>
              <a:rPr lang="en-US" sz="1800" b="1" dirty="0">
                <a:solidFill>
                  <a:srgbClr val="A50532"/>
                </a:solidFill>
              </a:rPr>
              <a:t>(3 of 3)</a:t>
            </a:r>
            <a:endParaRPr lang="en-US" sz="1800" dirty="0"/>
          </a:p>
        </p:txBody>
      </p:sp>
      <p:sp>
        <p:nvSpPr>
          <p:cNvPr id="4" name="Content Placeholder 3"/>
          <p:cNvSpPr>
            <a:spLocks noGrp="1"/>
          </p:cNvSpPr>
          <p:nvPr>
            <p:ph idx="1"/>
          </p:nvPr>
        </p:nvSpPr>
        <p:spPr/>
        <p:txBody>
          <a:bodyPr/>
          <a:lstStyle/>
          <a:p>
            <a:r>
              <a:rPr lang="en-US" b="1" dirty="0"/>
              <a:t>Choose the Products and Segments</a:t>
            </a:r>
          </a:p>
          <a:p>
            <a:pPr lvl="1"/>
            <a:r>
              <a:rPr lang="en-US" b="1" dirty="0"/>
              <a:t>No Breakfast</a:t>
            </a:r>
            <a:endParaRPr lang="en-US" b="1" dirty="0">
              <a:solidFill>
                <a:srgbClr val="0064FF"/>
              </a:solidFill>
            </a:endParaRPr>
          </a:p>
          <a:p>
            <a:pPr lvl="1"/>
            <a:r>
              <a:rPr lang="en-US" b="1" dirty="0"/>
              <a:t>Four Student Segments Only</a:t>
            </a:r>
          </a:p>
          <a:p>
            <a:pPr lvl="1"/>
            <a:r>
              <a:rPr lang="en-US" b="1" u="sng" dirty="0"/>
              <a:t>Not</a:t>
            </a:r>
            <a:r>
              <a:rPr lang="en-US" b="1" dirty="0"/>
              <a:t> the Three Nonstudent Segments</a:t>
            </a:r>
            <a:endParaRPr lang="en-US" dirty="0"/>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4" name="Title 3"/>
          <p:cNvSpPr>
            <a:spLocks noGrp="1"/>
          </p:cNvSpPr>
          <p:nvPr>
            <p:ph type="title"/>
          </p:nvPr>
        </p:nvSpPr>
        <p:spPr/>
        <p:txBody>
          <a:bodyPr/>
          <a:lstStyle/>
          <a:p>
            <a:pPr marL="457200" eaLnBrk="1" hangingPunct="1"/>
            <a:r>
              <a:rPr lang="en-US" sz="2800" b="1" dirty="0">
                <a:solidFill>
                  <a:srgbClr val="A50532"/>
                </a:solidFill>
              </a:rPr>
              <a:t>SEGMENTING AND TARGETING MARKETS</a:t>
            </a:r>
            <a:br>
              <a:rPr lang="en-US" sz="2800" b="1" dirty="0">
                <a:solidFill>
                  <a:srgbClr val="A50532"/>
                </a:solidFill>
              </a:rPr>
            </a:br>
            <a:r>
              <a:rPr lang="en-US" sz="2400" b="1" dirty="0">
                <a:solidFill>
                  <a:srgbClr val="A50532"/>
                </a:solidFill>
              </a:rPr>
              <a:t>STEP 5: TAKE MARKETING ACTIONS </a:t>
            </a:r>
            <a:r>
              <a:rPr lang="en-US" sz="1800" b="1" dirty="0">
                <a:solidFill>
                  <a:srgbClr val="A50532"/>
                </a:solidFill>
              </a:rPr>
              <a:t>(1 of 2)</a:t>
            </a:r>
            <a:endParaRPr lang="en-US" sz="1800" dirty="0"/>
          </a:p>
        </p:txBody>
      </p:sp>
      <p:sp>
        <p:nvSpPr>
          <p:cNvPr id="5" name="Content Placeholder 4"/>
          <p:cNvSpPr>
            <a:spLocks noGrp="1"/>
          </p:cNvSpPr>
          <p:nvPr>
            <p:ph idx="1"/>
          </p:nvPr>
        </p:nvSpPr>
        <p:spPr>
          <a:xfrm>
            <a:off x="415957" y="1417638"/>
            <a:ext cx="5694218" cy="4525963"/>
          </a:xfrm>
        </p:spPr>
        <p:txBody>
          <a:bodyPr/>
          <a:lstStyle/>
          <a:p>
            <a:r>
              <a:rPr lang="en-US" b="1" dirty="0"/>
              <a:t>Wendy’</a:t>
            </a:r>
            <a:r>
              <a:rPr lang="en-US" altLang="ja-JP" b="1" dirty="0"/>
              <a:t>s Immediate Segmentation Strategy </a:t>
            </a:r>
          </a:p>
          <a:p>
            <a:pPr lvl="1"/>
            <a:r>
              <a:rPr lang="en-US" b="1" dirty="0"/>
              <a:t>Day Commuters</a:t>
            </a:r>
            <a:endParaRPr lang="en-US" b="1" dirty="0">
              <a:solidFill>
                <a:srgbClr val="0064FF"/>
              </a:solidFill>
            </a:endParaRPr>
          </a:p>
          <a:p>
            <a:pPr lvl="1"/>
            <a:r>
              <a:rPr lang="en-US" b="1" dirty="0"/>
              <a:t>Between-Meal Snacks</a:t>
            </a:r>
            <a:endParaRPr lang="en-US" b="1" dirty="0">
              <a:solidFill>
                <a:srgbClr val="0064FF"/>
              </a:solidFill>
            </a:endParaRPr>
          </a:p>
          <a:p>
            <a:pPr lvl="1"/>
            <a:r>
              <a:rPr lang="en-US" b="1" dirty="0"/>
              <a:t>Dinners to Night Commuters</a:t>
            </a:r>
          </a:p>
          <a:p>
            <a:r>
              <a:rPr lang="en-US" b="1" dirty="0"/>
              <a:t>Keeping an Eye on Competition</a:t>
            </a:r>
          </a:p>
          <a:p>
            <a:r>
              <a:rPr lang="en-US" b="1" dirty="0"/>
              <a:t>Future Strategies for Wendy’</a:t>
            </a:r>
            <a:r>
              <a:rPr lang="en-US" altLang="ja-JP" b="1" dirty="0"/>
              <a:t>s?</a:t>
            </a:r>
            <a:endParaRPr lang="en-US" dirty="0"/>
          </a:p>
        </p:txBody>
      </p:sp>
      <p:pic>
        <p:nvPicPr>
          <p:cNvPr id="2" name="Picture 1" descr="A photo of the exterior of a Five Guys restauran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4349" y="3647884"/>
            <a:ext cx="3552753" cy="2845757"/>
          </a:xfrm>
          <a:prstGeom prst="rect">
            <a:avLst/>
          </a:prstGeom>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554" name="AutoShape 10"/>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algn="ctr" eaLnBrk="1" hangingPunct="1">
              <a:lnSpc>
                <a:spcPct val="105000"/>
              </a:lnSpc>
              <a:spcBef>
                <a:spcPct val="30000"/>
              </a:spcBef>
            </a:pPr>
            <a:endParaRPr lang="en-US" sz="2800" b="1" dirty="0">
              <a:solidFill>
                <a:schemeClr val="accent2"/>
              </a:solidFill>
            </a:endParaRPr>
          </a:p>
        </p:txBody>
      </p:sp>
      <p:sp>
        <p:nvSpPr>
          <p:cNvPr id="3" name="Title 2"/>
          <p:cNvSpPr>
            <a:spLocks noGrp="1"/>
          </p:cNvSpPr>
          <p:nvPr>
            <p:ph type="title"/>
          </p:nvPr>
        </p:nvSpPr>
        <p:spPr/>
        <p:txBody>
          <a:bodyPr/>
          <a:lstStyle/>
          <a:p>
            <a:r>
              <a:rPr lang="en-US" sz="3200" b="1" dirty="0">
                <a:solidFill>
                  <a:srgbClr val="AA785A"/>
                </a:solidFill>
              </a:rPr>
              <a:t>MARKETING MATTERS</a:t>
            </a:r>
            <a:br>
              <a:rPr lang="en-US" sz="3200" b="1" dirty="0">
                <a:solidFill>
                  <a:srgbClr val="AA785A"/>
                </a:solidFill>
              </a:rPr>
            </a:br>
            <a:r>
              <a:rPr lang="en-US" sz="2400" b="1" dirty="0">
                <a:solidFill>
                  <a:srgbClr val="A50532"/>
                </a:solidFill>
              </a:rPr>
              <a:t>Apple’s Segmentation Strategy</a:t>
            </a:r>
            <a:endParaRPr lang="en-US" sz="2400" dirty="0"/>
          </a:p>
        </p:txBody>
      </p:sp>
      <p:pic>
        <p:nvPicPr>
          <p:cNvPr id="8" name="Content Placeholder 7" descr="A grid compares different Apple Mac products and market segments."/>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4200" y="1531271"/>
            <a:ext cx="7937500" cy="4862476"/>
          </a:xfrm>
          <a:prstGeom prst="rect">
            <a:avLst/>
          </a:prstGeom>
        </p:spPr>
      </p:pic>
      <p:sp>
        <p:nvSpPr>
          <p:cNvPr id="7" name="Text Placeholder 6"/>
          <p:cNvSpPr>
            <a:spLocks noGrp="1"/>
          </p:cNvSpPr>
          <p:nvPr>
            <p:ph type="body" sz="quarter" idx="16"/>
          </p:nvPr>
        </p:nvSpPr>
        <p:spPr/>
        <p:txBody>
          <a:bodyPr/>
          <a:lstStyle/>
          <a:p>
            <a:r>
              <a:rPr lang="en-US" dirty="0">
                <a:hlinkClick r:id="rId4" action="ppaction://hlinksldjump"/>
              </a:rPr>
              <a:t>Jump to Appendix 8 long image description</a:t>
            </a:r>
            <a:endParaRPr lang="en-US" dirty="0"/>
          </a:p>
        </p:txBody>
      </p:sp>
      <p:sp>
        <p:nvSpPr>
          <p:cNvPr id="6" name="Text Placeholder 5" hidden="1"/>
          <p:cNvSpPr>
            <a:spLocks noGrp="1"/>
          </p:cNvSpPr>
          <p:nvPr>
            <p:ph type="body" sz="quarter" idx="11"/>
          </p:nvPr>
        </p:nvSpPr>
        <p:spPr/>
        <p:txBody>
          <a:bodyPr/>
          <a:lstStyle/>
          <a:p>
            <a:endParaRPr lang="en-US" dirty="0"/>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b="1" dirty="0">
              <a:solidFill>
                <a:srgbClr val="A50532"/>
              </a:solidFill>
            </a:endParaRPr>
          </a:p>
        </p:txBody>
      </p:sp>
      <p:sp>
        <p:nvSpPr>
          <p:cNvPr id="5" name="Title 4"/>
          <p:cNvSpPr>
            <a:spLocks noGrp="1"/>
          </p:cNvSpPr>
          <p:nvPr>
            <p:ph type="title"/>
          </p:nvPr>
        </p:nvSpPr>
        <p:spPr/>
        <p:txBody>
          <a:bodyPr/>
          <a:lstStyle/>
          <a:p>
            <a:pPr marL="457200" eaLnBrk="1" hangingPunct="1"/>
            <a:r>
              <a:rPr lang="en-US" sz="2800" b="1" dirty="0">
                <a:solidFill>
                  <a:srgbClr val="A50532"/>
                </a:solidFill>
              </a:rPr>
              <a:t>SEGMENTING AND TARGETING MARKETS</a:t>
            </a:r>
            <a:br>
              <a:rPr lang="en-US" sz="2800" b="1" dirty="0">
                <a:solidFill>
                  <a:srgbClr val="A50532"/>
                </a:solidFill>
              </a:rPr>
            </a:br>
            <a:r>
              <a:rPr lang="en-US" sz="2400" b="1" dirty="0">
                <a:solidFill>
                  <a:srgbClr val="A50532"/>
                </a:solidFill>
              </a:rPr>
              <a:t>STEP 5: TAKE MARKETING ACTIONS </a:t>
            </a:r>
            <a:r>
              <a:rPr lang="en-US" sz="1800" b="1" dirty="0">
                <a:solidFill>
                  <a:srgbClr val="A50532"/>
                </a:solidFill>
              </a:rPr>
              <a:t>(2 of 2)</a:t>
            </a:r>
            <a:endParaRPr lang="en-US" sz="1800" dirty="0"/>
          </a:p>
        </p:txBody>
      </p:sp>
      <p:sp>
        <p:nvSpPr>
          <p:cNvPr id="6" name="Content Placeholder 5"/>
          <p:cNvSpPr>
            <a:spLocks noGrp="1"/>
          </p:cNvSpPr>
          <p:nvPr>
            <p:ph idx="1"/>
          </p:nvPr>
        </p:nvSpPr>
        <p:spPr>
          <a:xfrm>
            <a:off x="453231" y="1370635"/>
            <a:ext cx="8229600" cy="3175384"/>
          </a:xfrm>
        </p:spPr>
        <p:txBody>
          <a:bodyPr/>
          <a:lstStyle/>
          <a:p>
            <a:r>
              <a:rPr lang="en-US" b="1" dirty="0"/>
              <a:t>Apple'</a:t>
            </a:r>
            <a:r>
              <a:rPr lang="en-US" altLang="ja-JP" b="1" dirty="0"/>
              <a:t>s Ever-Changing Segmentation Strategy</a:t>
            </a:r>
          </a:p>
          <a:p>
            <a:r>
              <a:rPr lang="en-US" b="1" dirty="0"/>
              <a:t>Market-Product Synergies: A Balancing Act</a:t>
            </a:r>
          </a:p>
          <a:p>
            <a:pPr lvl="1"/>
            <a:r>
              <a:rPr lang="en-US" b="1" dirty="0"/>
              <a:t>Marketing Synergies</a:t>
            </a:r>
            <a:endParaRPr lang="en-US" b="1" dirty="0">
              <a:solidFill>
                <a:srgbClr val="0064FF"/>
              </a:solidFill>
            </a:endParaRPr>
          </a:p>
          <a:p>
            <a:pPr lvl="1"/>
            <a:r>
              <a:rPr lang="en-US" b="1" dirty="0"/>
              <a:t>Product Synergies</a:t>
            </a:r>
            <a:endParaRPr lang="en-US" dirty="0"/>
          </a:p>
        </p:txBody>
      </p:sp>
      <p:grpSp>
        <p:nvGrpSpPr>
          <p:cNvPr id="2" name="Group 1" descr="A photo of an Apple II computer with an arrow going from it to a new Apple computer."/>
          <p:cNvGrpSpPr/>
          <p:nvPr/>
        </p:nvGrpSpPr>
        <p:grpSpPr>
          <a:xfrm>
            <a:off x="322253" y="4546019"/>
            <a:ext cx="5814328" cy="1920240"/>
            <a:chOff x="730071" y="4507863"/>
            <a:chExt cx="5814328" cy="1920240"/>
          </a:xfrm>
        </p:grpSpPr>
        <p:sp>
          <p:nvSpPr>
            <p:cNvPr id="884751" name="Line 15"/>
            <p:cNvSpPr>
              <a:spLocks noChangeShapeType="1"/>
            </p:cNvSpPr>
            <p:nvPr/>
          </p:nvSpPr>
          <p:spPr bwMode="auto">
            <a:xfrm>
              <a:off x="3229417" y="5467983"/>
              <a:ext cx="914400" cy="0"/>
            </a:xfrm>
            <a:prstGeom prst="line">
              <a:avLst/>
            </a:prstGeom>
            <a:noFill/>
            <a:ln w="50800">
              <a:solidFill>
                <a:schemeClr val="tx1"/>
              </a:solidFill>
              <a:round/>
              <a:tailEnd type="triangle" w="med" len="med"/>
            </a:ln>
            <a:effectLst/>
          </p:spPr>
          <p:txBody>
            <a:bodyPr wrap="none" anchor="ctr"/>
            <a:lstStyle/>
            <a:p>
              <a:pPr algn="ctr" eaLnBrk="1" hangingPunct="1">
                <a:lnSpc>
                  <a:spcPct val="85000"/>
                </a:lnSpc>
                <a:spcBef>
                  <a:spcPct val="30000"/>
                </a:spcBef>
                <a:defRPr/>
              </a:pPr>
              <a:endParaRPr lang="en-US" sz="2800" b="1" dirty="0">
                <a:cs typeface="+mn-cs"/>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071" y="4613308"/>
              <a:ext cx="2406480" cy="173736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4812" y="4507863"/>
              <a:ext cx="2199587" cy="1920240"/>
            </a:xfrm>
            <a:prstGeom prst="rect">
              <a:avLst/>
            </a:prstGeom>
          </p:spPr>
        </p:pic>
      </p:grpSp>
      <p:grpSp>
        <p:nvGrpSpPr>
          <p:cNvPr id="8" name="Group 7" descr="Click for Apple's 1984 Super Bowl Ad."/>
          <p:cNvGrpSpPr/>
          <p:nvPr/>
        </p:nvGrpSpPr>
        <p:grpSpPr>
          <a:xfrm>
            <a:off x="7287067" y="4624231"/>
            <a:ext cx="870053" cy="1179616"/>
            <a:chOff x="7287067" y="4624231"/>
            <a:chExt cx="870053" cy="1179616"/>
          </a:xfrm>
        </p:grpSpPr>
        <p:sp>
          <p:nvSpPr>
            <p:cNvPr id="392215" name="Text Box 23"/>
            <p:cNvSpPr txBox="1">
              <a:spLocks noChangeArrowheads="1"/>
            </p:cNvSpPr>
            <p:nvPr/>
          </p:nvSpPr>
          <p:spPr bwMode="auto">
            <a:xfrm>
              <a:off x="7287067" y="4624231"/>
              <a:ext cx="768350" cy="292100"/>
            </a:xfrm>
            <a:prstGeom prst="rect">
              <a:avLst/>
            </a:prstGeom>
            <a:noFill/>
            <a:ln>
              <a:noFill/>
            </a:ln>
            <a:effectLst/>
          </p:spPr>
          <p:txBody>
            <a:bodyPr wrap="none" anchor="ctr" anchorCtr="1"/>
            <a:lstStyle/>
            <a:p>
              <a:pPr algn="ctr" eaLnBrk="1" hangingPunct="1">
                <a:lnSpc>
                  <a:spcPct val="85000"/>
                </a:lnSpc>
                <a:spcBef>
                  <a:spcPct val="30000"/>
                </a:spcBef>
              </a:pPr>
              <a:r>
                <a:rPr lang="en-US" sz="1800" b="1" dirty="0"/>
                <a:t>Apple’s</a:t>
              </a:r>
              <a:br>
                <a:rPr lang="en-US" sz="1800" b="1" dirty="0"/>
              </a:br>
              <a:r>
                <a:rPr lang="en-US" sz="1800" b="1" dirty="0"/>
                <a:t>1984 Super Bowl Ad</a:t>
              </a:r>
            </a:p>
          </p:txBody>
        </p:sp>
        <p:pic>
          <p:nvPicPr>
            <p:cNvPr id="14" name="Picture 11">
              <a:hlinkClick r:id="rId5"/>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58607" y="5041847"/>
              <a:ext cx="798513" cy="762000"/>
            </a:xfrm>
            <a:prstGeom prst="rect">
              <a:avLst/>
            </a:prstGeom>
            <a:noFill/>
            <a:ln>
              <a:noFill/>
            </a:ln>
          </p:spPr>
        </p:pic>
      </p:gr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6858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sz="2800" b="1" dirty="0">
              <a:solidFill>
                <a:srgbClr val="A50532"/>
              </a:solidFill>
            </a:endParaRPr>
          </a:p>
        </p:txBody>
      </p:sp>
      <p:sp>
        <p:nvSpPr>
          <p:cNvPr id="3" name="Title 2"/>
          <p:cNvSpPr>
            <a:spLocks noGrp="1"/>
          </p:cNvSpPr>
          <p:nvPr>
            <p:ph type="title"/>
          </p:nvPr>
        </p:nvSpPr>
        <p:spPr/>
        <p:txBody>
          <a:bodyPr/>
          <a:lstStyle/>
          <a:p>
            <a:r>
              <a:rPr lang="en-US" sz="3200" b="1" dirty="0">
                <a:solidFill>
                  <a:srgbClr val="A50532"/>
                </a:solidFill>
              </a:rPr>
              <a:t>POSITIONING THE PRODUCT </a:t>
            </a:r>
            <a:r>
              <a:rPr lang="en-US" sz="1800" b="1" dirty="0">
                <a:solidFill>
                  <a:srgbClr val="A50532"/>
                </a:solidFill>
              </a:rPr>
              <a:t>(1 of 3)</a:t>
            </a:r>
            <a:endParaRPr lang="en-US" sz="1800" dirty="0"/>
          </a:p>
        </p:txBody>
      </p:sp>
      <p:sp>
        <p:nvSpPr>
          <p:cNvPr id="4" name="Content Placeholder 3"/>
          <p:cNvSpPr>
            <a:spLocks noGrp="1"/>
          </p:cNvSpPr>
          <p:nvPr>
            <p:ph idx="1"/>
          </p:nvPr>
        </p:nvSpPr>
        <p:spPr/>
        <p:txBody>
          <a:bodyPr/>
          <a:lstStyle/>
          <a:p>
            <a:r>
              <a:rPr lang="en-US" b="1" dirty="0">
                <a:solidFill>
                  <a:srgbClr val="0064FF"/>
                </a:solidFill>
                <a:hlinkClick r:id="rId3" action="ppaction://hlinksldjump"/>
              </a:rPr>
              <a:t>Product Positioning</a:t>
            </a:r>
            <a:endParaRPr lang="en-US" b="1" dirty="0">
              <a:solidFill>
                <a:srgbClr val="0064FF"/>
              </a:solidFill>
            </a:endParaRPr>
          </a:p>
          <a:p>
            <a:r>
              <a:rPr lang="en-US" b="1" dirty="0">
                <a:solidFill>
                  <a:srgbClr val="0064FF"/>
                </a:solidFill>
                <a:hlinkClick r:id="rId4" action="ppaction://hlinksldjump"/>
              </a:rPr>
              <a:t>Product Repositioning</a:t>
            </a:r>
            <a:endParaRPr lang="en-US" b="1" dirty="0">
              <a:solidFill>
                <a:srgbClr val="0064FF"/>
              </a:solidFill>
            </a:endParaRPr>
          </a:p>
          <a:p>
            <a:r>
              <a:rPr lang="en-US" b="1" dirty="0"/>
              <a:t>Two Approaches to Product Positioning</a:t>
            </a:r>
          </a:p>
          <a:p>
            <a:pPr lvl="1"/>
            <a:r>
              <a:rPr lang="en-US" b="1" dirty="0"/>
              <a:t>Head-to-Head Positioning</a:t>
            </a:r>
            <a:endParaRPr lang="en-US" b="1" dirty="0">
              <a:solidFill>
                <a:srgbClr val="0064FF"/>
              </a:solidFill>
            </a:endParaRPr>
          </a:p>
          <a:p>
            <a:pPr lvl="1"/>
            <a:r>
              <a:rPr lang="en-US" b="1" dirty="0"/>
              <a:t>Differentiation Positioning</a:t>
            </a:r>
          </a:p>
          <a:p>
            <a:r>
              <a:rPr lang="en-US" b="1" dirty="0"/>
              <a:t>Crafting a Formal Positioning Statement</a:t>
            </a:r>
            <a:endParaRPr lang="en-US" dirty="0"/>
          </a:p>
        </p:txBody>
      </p:sp>
      <p:pic>
        <p:nvPicPr>
          <p:cNvPr id="2" name="Picture 1" descr="28b4f14ee1a10b40d643737b6f.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98683" y="2827865"/>
            <a:ext cx="1619532" cy="2015067"/>
          </a:xfrm>
          <a:prstGeom prst="rect">
            <a:avLst/>
          </a:prstGeom>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6858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sz="2800" b="1" dirty="0">
              <a:solidFill>
                <a:srgbClr val="A50532"/>
              </a:solidFill>
            </a:endParaRPr>
          </a:p>
        </p:txBody>
      </p:sp>
      <p:sp>
        <p:nvSpPr>
          <p:cNvPr id="3" name="Title 2"/>
          <p:cNvSpPr>
            <a:spLocks noGrp="1"/>
          </p:cNvSpPr>
          <p:nvPr>
            <p:ph type="title"/>
          </p:nvPr>
        </p:nvSpPr>
        <p:spPr/>
        <p:txBody>
          <a:bodyPr/>
          <a:lstStyle/>
          <a:p>
            <a:r>
              <a:rPr lang="en-US" sz="3200" b="1" dirty="0">
                <a:solidFill>
                  <a:srgbClr val="A50532"/>
                </a:solidFill>
              </a:rPr>
              <a:t>POSITIONING THE PRODUCT </a:t>
            </a:r>
            <a:r>
              <a:rPr lang="en-US" sz="1800" b="1" dirty="0">
                <a:solidFill>
                  <a:srgbClr val="A50532"/>
                </a:solidFill>
              </a:rPr>
              <a:t>(2 of 3)</a:t>
            </a:r>
            <a:endParaRPr lang="en-US" sz="1800" dirty="0"/>
          </a:p>
        </p:txBody>
      </p:sp>
      <p:sp>
        <p:nvSpPr>
          <p:cNvPr id="4" name="Content Placeholder 3"/>
          <p:cNvSpPr>
            <a:spLocks noGrp="1"/>
          </p:cNvSpPr>
          <p:nvPr>
            <p:ph idx="1"/>
          </p:nvPr>
        </p:nvSpPr>
        <p:spPr>
          <a:xfrm>
            <a:off x="453231" y="1284890"/>
            <a:ext cx="8229600" cy="4942489"/>
          </a:xfrm>
        </p:spPr>
        <p:txBody>
          <a:bodyPr/>
          <a:lstStyle/>
          <a:p>
            <a:r>
              <a:rPr lang="en-US" b="1" dirty="0"/>
              <a:t>Product Positioning Using Perceptual Maps</a:t>
            </a:r>
          </a:p>
          <a:p>
            <a:pPr marL="971550" lvl="1" indent="-514350">
              <a:buFont typeface="+mj-lt"/>
              <a:buAutoNum type="arabicPeriod"/>
            </a:pPr>
            <a:r>
              <a:rPr lang="en-US" b="1" dirty="0"/>
              <a:t>Identify Important Attributes for a Product or Brand Class</a:t>
            </a:r>
          </a:p>
          <a:p>
            <a:pPr marL="971550" lvl="1" indent="-514350">
              <a:buFont typeface="+mj-lt"/>
              <a:buAutoNum type="arabicPeriod"/>
            </a:pPr>
            <a:r>
              <a:rPr lang="en-US" b="1" dirty="0"/>
              <a:t>Customers</a:t>
            </a:r>
            <a:r>
              <a:rPr lang="ja-JP" altLang="en-US" b="1" dirty="0"/>
              <a:t>’</a:t>
            </a:r>
            <a:r>
              <a:rPr lang="en-US" altLang="ja-JP" b="1" dirty="0"/>
              <a:t> Ratings of Competing Products or Brands on These Attributes</a:t>
            </a:r>
            <a:endParaRPr lang="en-US" b="1" dirty="0"/>
          </a:p>
          <a:p>
            <a:pPr marL="971550" lvl="1" indent="-514350">
              <a:buFont typeface="+mj-lt"/>
              <a:buAutoNum type="arabicPeriod"/>
            </a:pPr>
            <a:r>
              <a:rPr lang="en-US" b="1" dirty="0"/>
              <a:t>Customer</a:t>
            </a:r>
            <a:r>
              <a:rPr lang="en-US" altLang="ja-JP" b="1" dirty="0"/>
              <a:t>s’ Ratings of the Company’s Products or Brands on These Attributes</a:t>
            </a:r>
          </a:p>
          <a:p>
            <a:pPr marL="971550" lvl="1" indent="-514350">
              <a:buFont typeface="+mj-lt"/>
              <a:buAutoNum type="arabicPeriod"/>
            </a:pPr>
            <a:r>
              <a:rPr lang="en-US" b="1" dirty="0"/>
              <a:t>Reposition the Company’</a:t>
            </a:r>
            <a:r>
              <a:rPr lang="en-US" altLang="ja-JP" b="1" dirty="0"/>
              <a:t>s Products or Brands in the Minds of Consumers</a:t>
            </a:r>
            <a:endParaRPr lang="en-US" dirty="0"/>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6858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457200" algn="ctr" eaLnBrk="1" hangingPunct="1"/>
            <a:endParaRPr lang="en-US" sz="2800" b="1" dirty="0">
              <a:solidFill>
                <a:srgbClr val="A50532"/>
              </a:solidFill>
            </a:endParaRPr>
          </a:p>
        </p:txBody>
      </p:sp>
      <p:sp>
        <p:nvSpPr>
          <p:cNvPr id="4" name="Title 3"/>
          <p:cNvSpPr>
            <a:spLocks noGrp="1"/>
          </p:cNvSpPr>
          <p:nvPr>
            <p:ph type="title"/>
          </p:nvPr>
        </p:nvSpPr>
        <p:spPr/>
        <p:txBody>
          <a:bodyPr/>
          <a:lstStyle/>
          <a:p>
            <a:r>
              <a:rPr lang="en-US" sz="3200" b="1" dirty="0">
                <a:solidFill>
                  <a:srgbClr val="A50532"/>
                </a:solidFill>
              </a:rPr>
              <a:t>POSITIONING THE PRODUCT </a:t>
            </a:r>
            <a:r>
              <a:rPr lang="en-US" sz="1800" b="1" dirty="0">
                <a:solidFill>
                  <a:srgbClr val="A50532"/>
                </a:solidFill>
              </a:rPr>
              <a:t>(3 of 3)</a:t>
            </a:r>
            <a:endParaRPr lang="en-US" sz="1800" dirty="0"/>
          </a:p>
        </p:txBody>
      </p:sp>
      <p:sp>
        <p:nvSpPr>
          <p:cNvPr id="5" name="Content Placeholder 4"/>
          <p:cNvSpPr>
            <a:spLocks noGrp="1"/>
          </p:cNvSpPr>
          <p:nvPr>
            <p:ph idx="1"/>
          </p:nvPr>
        </p:nvSpPr>
        <p:spPr>
          <a:xfrm>
            <a:off x="228600" y="1380548"/>
            <a:ext cx="8229600" cy="4525963"/>
          </a:xfrm>
        </p:spPr>
        <p:txBody>
          <a:bodyPr/>
          <a:lstStyle/>
          <a:p>
            <a:r>
              <a:rPr lang="en-US" sz="2800" b="1" dirty="0">
                <a:solidFill>
                  <a:srgbClr val="0064FF"/>
                </a:solidFill>
                <a:hlinkClick r:id="rId3" action="ppaction://hlinksldjump"/>
              </a:rPr>
              <a:t>Perceptual Map</a:t>
            </a:r>
            <a:endParaRPr lang="en-US" sz="2800" b="1" dirty="0">
              <a:solidFill>
                <a:srgbClr val="0064FF"/>
              </a:solidFill>
            </a:endParaRPr>
          </a:p>
          <a:p>
            <a:r>
              <a:rPr lang="en-US" sz="2800" b="1" dirty="0"/>
              <a:t>A Perceptual Map to Reposition</a:t>
            </a:r>
            <a:br>
              <a:rPr lang="en-US" sz="2800" b="1" dirty="0"/>
            </a:br>
            <a:r>
              <a:rPr lang="en-US" sz="2800" b="1" dirty="0"/>
              <a:t>Chocolate Milk for Adults</a:t>
            </a:r>
          </a:p>
          <a:p>
            <a:pPr lvl="1"/>
            <a:r>
              <a:rPr lang="en-US" sz="2400" b="1" dirty="0"/>
              <a:t>Identify Important Attributes for Adult Drinks</a:t>
            </a:r>
          </a:p>
          <a:p>
            <a:pPr lvl="1"/>
            <a:r>
              <a:rPr lang="en-US" sz="2400" b="1" dirty="0"/>
              <a:t>Discover How Adults See Competing Drinks</a:t>
            </a:r>
          </a:p>
          <a:p>
            <a:pPr lvl="1"/>
            <a:r>
              <a:rPr lang="en-US" sz="2400" b="1" dirty="0"/>
              <a:t>Discover How Customers See Chocolate Milk</a:t>
            </a:r>
          </a:p>
          <a:p>
            <a:pPr lvl="1"/>
            <a:r>
              <a:rPr lang="en-US" sz="2400" b="1" dirty="0"/>
              <a:t>Reposition Chocolate Milk to Make It More</a:t>
            </a:r>
            <a:br>
              <a:rPr lang="en-US" sz="2400" b="1" dirty="0"/>
            </a:br>
            <a:r>
              <a:rPr lang="en-US" sz="2400" b="1" dirty="0"/>
              <a:t>Appealing to Adults</a:t>
            </a:r>
            <a:endParaRPr lang="en-US" dirty="0"/>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0305" y="4574654"/>
            <a:ext cx="2419680" cy="2010498"/>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9464" name="AutoShape 1032"/>
          <p:cNvSpPr>
            <a:spLocks noChangeArrowheads="1"/>
          </p:cNvSpPr>
          <p:nvPr/>
        </p:nvSpPr>
        <p:spPr bwMode="auto">
          <a:xfrm>
            <a:off x="92075" y="158750"/>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algn="ctr"/>
            <a:endParaRPr lang="en-US" sz="2000" b="1" dirty="0">
              <a:solidFill>
                <a:srgbClr val="007800"/>
              </a:solidFill>
            </a:endParaRPr>
          </a:p>
        </p:txBody>
      </p:sp>
      <p:sp>
        <p:nvSpPr>
          <p:cNvPr id="3" name="Title 2"/>
          <p:cNvSpPr>
            <a:spLocks noGrp="1"/>
          </p:cNvSpPr>
          <p:nvPr>
            <p:ph type="title"/>
          </p:nvPr>
        </p:nvSpPr>
        <p:spPr/>
        <p:txBody>
          <a:bodyPr/>
          <a:lstStyle/>
          <a:p>
            <a:r>
              <a:rPr lang="en-US" sz="2400" b="1" dirty="0">
                <a:solidFill>
                  <a:srgbClr val="007800"/>
                </a:solidFill>
              </a:rPr>
              <a:t>LEARNING OBJECTIVES (LO)</a:t>
            </a:r>
            <a:r>
              <a:rPr lang="en-US" sz="2000" b="1" dirty="0">
                <a:solidFill>
                  <a:srgbClr val="007800"/>
                </a:solidFill>
              </a:rPr>
              <a:t/>
            </a:r>
            <a:br>
              <a:rPr lang="en-US" sz="2000" b="1" dirty="0">
                <a:solidFill>
                  <a:srgbClr val="007800"/>
                </a:solidFill>
              </a:rPr>
            </a:br>
            <a:r>
              <a:rPr lang="en-US" sz="1100" b="1" dirty="0">
                <a:solidFill>
                  <a:srgbClr val="007800"/>
                </a:solidFill>
              </a:rPr>
              <a:t/>
            </a:r>
            <a:br>
              <a:rPr lang="en-US" sz="1100" b="1" dirty="0">
                <a:solidFill>
                  <a:srgbClr val="007800"/>
                </a:solidFill>
              </a:rPr>
            </a:br>
            <a:r>
              <a:rPr lang="en-US" sz="2000" b="1" dirty="0">
                <a:solidFill>
                  <a:srgbClr val="A50532"/>
                </a:solidFill>
              </a:rPr>
              <a:t>AFTER READING CHAPTER 8, YOU SHOULD BE ABLE TO: </a:t>
            </a:r>
            <a:r>
              <a:rPr lang="en-US" sz="1800" b="1" dirty="0">
                <a:solidFill>
                  <a:srgbClr val="A50532"/>
                </a:solidFill>
              </a:rPr>
              <a:t>(2 of 2)</a:t>
            </a:r>
            <a:endParaRPr lang="en-US" sz="1800" dirty="0"/>
          </a:p>
        </p:txBody>
      </p:sp>
      <p:sp>
        <p:nvSpPr>
          <p:cNvPr id="4" name="Content Placeholder 3"/>
          <p:cNvSpPr>
            <a:spLocks noGrp="1"/>
          </p:cNvSpPr>
          <p:nvPr>
            <p:ph idx="1"/>
          </p:nvPr>
        </p:nvSpPr>
        <p:spPr/>
        <p:txBody>
          <a:bodyPr/>
          <a:lstStyle/>
          <a:p>
            <a:pPr marL="1828800" indent="-1828800">
              <a:buNone/>
            </a:pPr>
            <a:r>
              <a:rPr lang="en-US" b="1" dirty="0"/>
              <a:t>4. 	Develop a market-product grid to identify a target market and recommend resulting marketing actions.</a:t>
            </a:r>
          </a:p>
          <a:p>
            <a:pPr marL="1828800" indent="-1828800">
              <a:buNone/>
            </a:pPr>
            <a:r>
              <a:rPr lang="en-US" b="1" dirty="0"/>
              <a:t>5.	Explain how marketing managers position products in the marketplace.</a:t>
            </a:r>
            <a:endParaRPr lang="en-US" dirty="0"/>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l"/>
            <a:r>
              <a:rPr lang="en-US" sz="2800" dirty="0">
                <a:solidFill>
                  <a:srgbClr val="7493E2"/>
                </a:solidFill>
                <a:effectLst>
                  <a:outerShdw blurRad="38100" dist="38100" dir="2700000" algn="tl">
                    <a:srgbClr val="DDDDDD"/>
                  </a:outerShdw>
                </a:effectLst>
              </a:rPr>
              <a:t>FIGURE 8-7</a:t>
            </a:r>
            <a:r>
              <a:rPr lang="en-US" sz="2800" b="1" dirty="0"/>
              <a:t>  The strategy American dairies are using to reposition chocolate milk to reach adults.</a:t>
            </a:r>
            <a:endParaRPr lang="en-US" sz="2800" dirty="0"/>
          </a:p>
        </p:txBody>
      </p:sp>
      <p:pic>
        <p:nvPicPr>
          <p:cNvPr id="6" name="Content Placeholder 5" descr="A graphic shows an example of repositioning chocolate milk from a children's drink to an adult drink."/>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6700" y="1395067"/>
            <a:ext cx="8674100" cy="4839896"/>
          </a:xfrm>
          <a:prstGeom prst="rect">
            <a:avLst/>
          </a:prstGeom>
        </p:spPr>
      </p:pic>
      <p:sp>
        <p:nvSpPr>
          <p:cNvPr id="5" name="Text Placeholder 4"/>
          <p:cNvSpPr>
            <a:spLocks noGrp="1"/>
          </p:cNvSpPr>
          <p:nvPr>
            <p:ph type="body" sz="quarter" idx="16"/>
          </p:nvPr>
        </p:nvSpPr>
        <p:spPr/>
        <p:txBody>
          <a:bodyPr/>
          <a:lstStyle/>
          <a:p>
            <a:r>
              <a:rPr lang="en-US" dirty="0">
                <a:hlinkClick r:id="rId4" action="ppaction://hlinksldjump"/>
              </a:rPr>
              <a:t>Jump to Appendix 9 long image description</a:t>
            </a:r>
          </a:p>
        </p:txBody>
      </p:sp>
      <p:sp>
        <p:nvSpPr>
          <p:cNvPr id="4" name="Text Placeholder 3" hidden="1"/>
          <p:cNvSpPr>
            <a:spLocks noGrp="1"/>
          </p:cNvSpPr>
          <p:nvPr>
            <p:ph type="body" sz="quarter" idx="11"/>
          </p:nvPr>
        </p:nvSpPr>
        <p:spPr/>
        <p:txBody>
          <a:bodyPr/>
          <a:lstStyle/>
          <a:p>
            <a:endParaRPr lang="en-US" dirty="0"/>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250" name="AutoShape 2"/>
          <p:cNvSpPr>
            <a:spLocks noChangeArrowheads="1"/>
          </p:cNvSpPr>
          <p:nvPr/>
        </p:nvSpPr>
        <p:spPr bwMode="auto">
          <a:xfrm>
            <a:off x="88900" y="160338"/>
            <a:ext cx="8958263" cy="1828800"/>
          </a:xfrm>
          <a:prstGeom prst="roundRect">
            <a:avLst>
              <a:gd name="adj" fmla="val 16667"/>
            </a:avLst>
          </a:prstGeom>
          <a:solidFill>
            <a:srgbClr val="FFF0C8">
              <a:alpha val="50000"/>
            </a:srgbClr>
          </a:solidFill>
          <a:ln w="38100">
            <a:solidFill>
              <a:srgbClr val="FF0000"/>
            </a:solidFill>
            <a:round/>
          </a:ln>
          <a:effectLst/>
        </p:spPr>
        <p:txBody>
          <a:bodyPr anchor="ctr"/>
          <a:lstStyle/>
          <a:p>
            <a:pPr algn="ctr" eaLnBrk="1" hangingPunct="1"/>
            <a:endParaRPr lang="en-US" sz="3200" b="1" dirty="0">
              <a:solidFill>
                <a:srgbClr val="A50532"/>
              </a:solidFill>
            </a:endParaRPr>
          </a:p>
        </p:txBody>
      </p:sp>
      <p:sp>
        <p:nvSpPr>
          <p:cNvPr id="4" name="Title 3"/>
          <p:cNvSpPr>
            <a:spLocks noGrp="1"/>
          </p:cNvSpPr>
          <p:nvPr>
            <p:ph type="title"/>
          </p:nvPr>
        </p:nvSpPr>
        <p:spPr/>
        <p:txBody>
          <a:bodyPr/>
          <a:lstStyle/>
          <a:p>
            <a:pPr eaLnBrk="1" hangingPunct="1"/>
            <a:r>
              <a:rPr lang="en-US" sz="4000" b="1" dirty="0">
                <a:solidFill>
                  <a:srgbClr val="007800"/>
                </a:solidFill>
              </a:rPr>
              <a:t>VIDEO CASE 8</a:t>
            </a:r>
            <a:r>
              <a:rPr lang="en-US" sz="3200" dirty="0">
                <a:latin typeface="Cantoria MT Std" charset="0"/>
              </a:rPr>
              <a:t/>
            </a:r>
            <a:br>
              <a:rPr lang="en-US" sz="3200" dirty="0">
                <a:latin typeface="Cantoria MT Std" charset="0"/>
              </a:rPr>
            </a:br>
            <a:r>
              <a:rPr lang="en-US" sz="3200" b="1" dirty="0">
                <a:solidFill>
                  <a:srgbClr val="A50532"/>
                </a:solidFill>
              </a:rPr>
              <a:t>PRINCE SPORTS, INC.: TENNIS RACQUETS FOR EVERY SEGMENT</a:t>
            </a:r>
            <a:endParaRPr lang="en-US" sz="3200" dirty="0"/>
          </a:p>
        </p:txBody>
      </p:sp>
      <p:pic>
        <p:nvPicPr>
          <p:cNvPr id="3" name="Picture 2" descr="A photo of a Prince tennis racque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7034" y="2425084"/>
            <a:ext cx="3164566" cy="3900395"/>
          </a:xfrm>
          <a:prstGeom prst="rect">
            <a:avLst/>
          </a:prstGeom>
        </p:spPr>
      </p:pic>
      <p:grpSp>
        <p:nvGrpSpPr>
          <p:cNvPr id="5" name="Group 4" descr="Click for the Prince video case."/>
          <p:cNvGrpSpPr/>
          <p:nvPr/>
        </p:nvGrpSpPr>
        <p:grpSpPr>
          <a:xfrm>
            <a:off x="6271702" y="5394146"/>
            <a:ext cx="2193870" cy="1108358"/>
            <a:chOff x="6271702" y="5394146"/>
            <a:chExt cx="2193870" cy="1108358"/>
          </a:xfrm>
        </p:grpSpPr>
        <p:pic>
          <p:nvPicPr>
            <p:cNvPr id="7" name="Picture 11">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16379" y="5740504"/>
              <a:ext cx="798513" cy="762000"/>
            </a:xfrm>
            <a:prstGeom prst="rect">
              <a:avLst/>
            </a:prstGeom>
            <a:noFill/>
            <a:ln>
              <a:noFill/>
            </a:ln>
          </p:spPr>
        </p:pic>
        <p:sp>
          <p:nvSpPr>
            <p:cNvPr id="2" name="TextBox 1"/>
            <p:cNvSpPr txBox="1"/>
            <p:nvPr/>
          </p:nvSpPr>
          <p:spPr>
            <a:xfrm>
              <a:off x="6271702" y="5394146"/>
              <a:ext cx="2193870" cy="369332"/>
            </a:xfrm>
            <a:prstGeom prst="rect">
              <a:avLst/>
            </a:prstGeom>
            <a:noFill/>
          </p:spPr>
          <p:txBody>
            <a:bodyPr wrap="none" rtlCol="0">
              <a:spAutoFit/>
            </a:bodyPr>
            <a:lstStyle/>
            <a:p>
              <a:pPr algn="ctr"/>
              <a:r>
                <a:rPr lang="en-US" sz="1800" b="1" dirty="0"/>
                <a:t>Prince Video Case</a:t>
              </a:r>
            </a:p>
          </p:txBody>
        </p:sp>
      </p:gr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119471"/>
            <a:ext cx="8229600" cy="1143000"/>
          </a:xfrm>
        </p:spPr>
        <p:txBody>
          <a:bodyPr/>
          <a:lstStyle/>
          <a:p>
            <a:pPr algn="l"/>
            <a:r>
              <a:rPr lang="en-US" sz="3200" dirty="0">
                <a:solidFill>
                  <a:srgbClr val="7493E2"/>
                </a:solidFill>
                <a:effectLst>
                  <a:outerShdw blurRad="38100" dist="38100" dir="2700000" algn="tl">
                    <a:srgbClr val="DDDDDD"/>
                  </a:outerShdw>
                </a:effectLst>
                <a:ea typeface="ヒラギノ角ゴ Pro W3" charset="0"/>
                <a:cs typeface="ヒラギノ角ゴ Pro W3" charset="0"/>
              </a:rPr>
              <a:t>FIGURE 1</a:t>
            </a:r>
            <a:r>
              <a:rPr lang="en-US" sz="3200" b="1" dirty="0">
                <a:ea typeface="ヒラギノ角ゴ Pro W3" charset="0"/>
                <a:cs typeface="ヒラギノ角ゴ Pro W3" charset="0"/>
              </a:rPr>
              <a:t>  </a:t>
            </a:r>
            <a:r>
              <a:rPr lang="en-US" sz="3200" b="1" dirty="0">
                <a:solidFill>
                  <a:srgbClr val="A50532"/>
                </a:solidFill>
                <a:ea typeface="ヒラギノ角ゴ Pro W3" charset="0"/>
                <a:cs typeface="ヒラギノ角ゴ Pro W3" charset="0"/>
              </a:rPr>
              <a:t>Prince targets racquets at specific market segments</a:t>
            </a:r>
            <a:endParaRPr lang="en-US" sz="3200" dirty="0"/>
          </a:p>
        </p:txBody>
      </p:sp>
      <p:graphicFrame>
        <p:nvGraphicFramePr>
          <p:cNvPr id="2" name="Table 1"/>
          <p:cNvGraphicFramePr>
            <a:graphicFrameLocks noGrp="1"/>
          </p:cNvGraphicFramePr>
          <p:nvPr/>
        </p:nvGraphicFramePr>
        <p:xfrm>
          <a:off x="282634" y="1286027"/>
          <a:ext cx="8611983" cy="4980706"/>
        </p:xfrm>
        <a:graphic>
          <a:graphicData uri="http://schemas.openxmlformats.org/drawingml/2006/table">
            <a:tbl>
              <a:tblPr firstRow="1" bandRow="1">
                <a:tableStyleId>{5C22544A-7EE6-4342-B048-85BDC9FD1C3A}</a:tableStyleId>
              </a:tblPr>
              <a:tblGrid>
                <a:gridCol w="1230283">
                  <a:extLst>
                    <a:ext uri="{9D8B030D-6E8A-4147-A177-3AD203B41FA5}">
                      <a16:colId xmlns:a16="http://schemas.microsoft.com/office/drawing/2014/main" val="20000"/>
                    </a:ext>
                  </a:extLst>
                </a:gridCol>
                <a:gridCol w="1230283">
                  <a:extLst>
                    <a:ext uri="{9D8B030D-6E8A-4147-A177-3AD203B41FA5}">
                      <a16:colId xmlns:a16="http://schemas.microsoft.com/office/drawing/2014/main" val="20001"/>
                    </a:ext>
                  </a:extLst>
                </a:gridCol>
                <a:gridCol w="1395261">
                  <a:extLst>
                    <a:ext uri="{9D8B030D-6E8A-4147-A177-3AD203B41FA5}">
                      <a16:colId xmlns:a16="http://schemas.microsoft.com/office/drawing/2014/main" val="20002"/>
                    </a:ext>
                  </a:extLst>
                </a:gridCol>
                <a:gridCol w="1144922">
                  <a:extLst>
                    <a:ext uri="{9D8B030D-6E8A-4147-A177-3AD203B41FA5}">
                      <a16:colId xmlns:a16="http://schemas.microsoft.com/office/drawing/2014/main" val="20003"/>
                    </a:ext>
                  </a:extLst>
                </a:gridCol>
                <a:gridCol w="1150668">
                  <a:extLst>
                    <a:ext uri="{9D8B030D-6E8A-4147-A177-3AD203B41FA5}">
                      <a16:colId xmlns:a16="http://schemas.microsoft.com/office/drawing/2014/main" val="20004"/>
                    </a:ext>
                  </a:extLst>
                </a:gridCol>
                <a:gridCol w="1230283">
                  <a:extLst>
                    <a:ext uri="{9D8B030D-6E8A-4147-A177-3AD203B41FA5}">
                      <a16:colId xmlns:a16="http://schemas.microsoft.com/office/drawing/2014/main" val="20005"/>
                    </a:ext>
                  </a:extLst>
                </a:gridCol>
                <a:gridCol w="1230283">
                  <a:extLst>
                    <a:ext uri="{9D8B030D-6E8A-4147-A177-3AD203B41FA5}">
                      <a16:colId xmlns:a16="http://schemas.microsoft.com/office/drawing/2014/main" val="20006"/>
                    </a:ext>
                  </a:extLst>
                </a:gridCol>
              </a:tblGrid>
              <a:tr h="684430">
                <a:tc>
                  <a:txBody>
                    <a:bodyPr/>
                    <a:lstStyle/>
                    <a:p>
                      <a:pPr algn="ctr"/>
                      <a:r>
                        <a:rPr lang="en-US" sz="1200" b="1" dirty="0">
                          <a:solidFill>
                            <a:srgbClr val="000000"/>
                          </a:solidFill>
                        </a:rPr>
                        <a:t>Main Segments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200" dirty="0">
                          <a:solidFill>
                            <a:srgbClr val="000000"/>
                          </a:solidFill>
                        </a:rPr>
                        <a:t>Subsegment</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200" dirty="0">
                          <a:solidFill>
                            <a:srgbClr val="000000"/>
                          </a:solidFill>
                        </a:rPr>
                        <a:t>Characteristics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200" dirty="0">
                          <a:solidFill>
                            <a:srgbClr val="000000"/>
                          </a:solidFill>
                        </a:rPr>
                        <a:t>Brand Name</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200" dirty="0">
                          <a:solidFill>
                            <a:srgbClr val="000000"/>
                          </a:solidFill>
                        </a:rPr>
                        <a:t>Length (Inches)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200" dirty="0">
                          <a:solidFill>
                            <a:srgbClr val="000000"/>
                          </a:solidFill>
                        </a:rPr>
                        <a:t>Unstrung Weight (Ounces)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200" dirty="0">
                          <a:solidFill>
                            <a:srgbClr val="000000"/>
                          </a:solidFill>
                        </a:rPr>
                        <a:t>Head Size (Sq. In.)</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684430">
                <a:tc>
                  <a:txBody>
                    <a:bodyPr/>
                    <a:lstStyle/>
                    <a:p>
                      <a:pPr algn="ctr"/>
                      <a:r>
                        <a:rPr lang="en-US" sz="1200" b="1" dirty="0"/>
                        <a:t>Performance</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Precision</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Touring professional</a:t>
                      </a:r>
                      <a:r>
                        <a:rPr lang="en-US" sz="1200" baseline="0" dirty="0"/>
                        <a:t> players</a:t>
                      </a:r>
                      <a:endParaRPr lang="en-US" sz="12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EXO3</a:t>
                      </a:r>
                    </a:p>
                    <a:p>
                      <a:pPr algn="ctr"/>
                      <a:r>
                        <a:rPr lang="en-US" sz="1200" dirty="0"/>
                        <a:t> Ignite 95</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27.0</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11.8</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95</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extLst>
                  <a:ext uri="{0D108BD9-81ED-4DB2-BD59-A6C34878D82A}">
                    <a16:rowId xmlns:a16="http://schemas.microsoft.com/office/drawing/2014/main" val="10001"/>
                  </a:ext>
                </a:extLst>
              </a:tr>
              <a:tr h="678574">
                <a:tc>
                  <a:txBody>
                    <a:bodyPr/>
                    <a:lstStyle/>
                    <a:p>
                      <a:pPr algn="ctr"/>
                      <a:endParaRPr lang="en-US" sz="1200" b="1"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Thunder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Competitive players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EXO3</a:t>
                      </a:r>
                    </a:p>
                    <a:p>
                      <a:pPr algn="ctr"/>
                      <a:r>
                        <a:rPr lang="en-US" sz="1200" dirty="0"/>
                        <a:t>Red 95</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27.25</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9.9</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tc>
                  <a:txBody>
                    <a:bodyPr/>
                    <a:lstStyle/>
                    <a:p>
                      <a:pPr algn="ctr"/>
                      <a:r>
                        <a:rPr lang="en-US" sz="1200" dirty="0"/>
                        <a:t>105</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6600"/>
                    </a:solidFill>
                  </a:tcPr>
                </a:tc>
                <a:extLst>
                  <a:ext uri="{0D108BD9-81ED-4DB2-BD59-A6C34878D82A}">
                    <a16:rowId xmlns:a16="http://schemas.microsoft.com/office/drawing/2014/main" val="10002"/>
                  </a:ext>
                </a:extLst>
              </a:tr>
              <a:tr h="684430">
                <a:tc>
                  <a:txBody>
                    <a:bodyPr/>
                    <a:lstStyle/>
                    <a:p>
                      <a:pPr algn="ctr"/>
                      <a:r>
                        <a:rPr lang="en-US" sz="1200" b="1" dirty="0"/>
                        <a:t>Recreational</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Small</a:t>
                      </a:r>
                      <a:r>
                        <a:rPr lang="en-US" sz="1200" baseline="0" dirty="0"/>
                        <a:t> head size</a:t>
                      </a:r>
                      <a:endParaRPr lang="en-US" sz="12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Forgiving racquet with added control</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AirO</a:t>
                      </a:r>
                    </a:p>
                    <a:p>
                      <a:pPr algn="ctr"/>
                      <a:r>
                        <a:rPr lang="en-US" sz="1200" dirty="0"/>
                        <a:t>Lightning MP</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27.0</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9.9</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100</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extLst>
                  <a:ext uri="{0D108BD9-81ED-4DB2-BD59-A6C34878D82A}">
                    <a16:rowId xmlns:a16="http://schemas.microsoft.com/office/drawing/2014/main" val="10003"/>
                  </a:ext>
                </a:extLst>
              </a:tr>
              <a:tr h="684430">
                <a:tc>
                  <a:txBody>
                    <a:bodyPr/>
                    <a:lstStyle/>
                    <a:p>
                      <a:pPr algn="ctr"/>
                      <a:endParaRPr lang="en-US" sz="1200" b="1"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Larger</a:t>
                      </a:r>
                      <a:r>
                        <a:rPr lang="en-US" sz="1200" baseline="0" dirty="0"/>
                        <a:t> head size</a:t>
                      </a:r>
                      <a:endParaRPr lang="en-US" sz="12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Larger sweet spot and added power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AirO</a:t>
                      </a:r>
                    </a:p>
                    <a:p>
                      <a:pPr algn="ctr"/>
                      <a:r>
                        <a:rPr lang="en-US" sz="1200" dirty="0"/>
                        <a:t>Maria Lite OS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27.0</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9.7</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tc>
                  <a:txBody>
                    <a:bodyPr/>
                    <a:lstStyle/>
                    <a:p>
                      <a:pPr algn="ctr"/>
                      <a:r>
                        <a:rPr lang="en-US" sz="1200" dirty="0"/>
                        <a:t>110</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99"/>
                    </a:solidFill>
                  </a:tcPr>
                </a:tc>
                <a:extLst>
                  <a:ext uri="{0D108BD9-81ED-4DB2-BD59-A6C34878D82A}">
                    <a16:rowId xmlns:a16="http://schemas.microsoft.com/office/drawing/2014/main" val="10004"/>
                  </a:ext>
                </a:extLst>
              </a:tr>
              <a:tr h="684430">
                <a:tc>
                  <a:txBody>
                    <a:bodyPr/>
                    <a:lstStyle/>
                    <a:p>
                      <a:pPr algn="ctr"/>
                      <a:r>
                        <a:rPr lang="en-US" sz="1200" b="1" dirty="0"/>
                        <a:t>Junior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More experiences young players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Ages 8-15</a:t>
                      </a:r>
                    </a:p>
                    <a:p>
                      <a:pPr algn="ctr"/>
                      <a:r>
                        <a:rPr lang="en-US" sz="1200" dirty="0"/>
                        <a:t>Shorter and lighter racquet</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AirO</a:t>
                      </a:r>
                    </a:p>
                    <a:p>
                      <a:pPr algn="ctr"/>
                      <a:r>
                        <a:rPr lang="en-US" sz="1200" dirty="0"/>
                        <a:t>Team Maria 23</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23.0</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8.1</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100</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5"/>
                  </a:ext>
                </a:extLst>
              </a:tr>
              <a:tr h="879982">
                <a:tc>
                  <a:txBody>
                    <a:bodyPr/>
                    <a:lstStyle/>
                    <a:p>
                      <a:pPr algn="ctr"/>
                      <a:endParaRPr lang="en-US" sz="1200" b="1"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Beginner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Ages 5-11</a:t>
                      </a:r>
                    </a:p>
                    <a:p>
                      <a:pPr algn="ctr"/>
                      <a:r>
                        <a:rPr lang="en-US" sz="1200" dirty="0"/>
                        <a:t>Much shorter and lighter</a:t>
                      </a:r>
                      <a:r>
                        <a:rPr lang="en-US" sz="1200" baseline="0" dirty="0"/>
                        <a:t> racquet</a:t>
                      </a:r>
                      <a:endParaRPr lang="en-US" sz="12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Air Team</a:t>
                      </a:r>
                    </a:p>
                    <a:p>
                      <a:pPr algn="ctr"/>
                      <a:r>
                        <a:rPr lang="en-US" sz="1200" dirty="0"/>
                        <a:t>Maria 19</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19.0</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7.1</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algn="ctr"/>
                      <a:r>
                        <a:rPr lang="en-US" sz="1200" dirty="0"/>
                        <a:t>82</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6"/>
                  </a:ext>
                </a:extLst>
              </a:tr>
            </a:tbl>
          </a:graphicData>
        </a:graphic>
      </p:graphicFrame>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91" name="AutoShape 7"/>
          <p:cNvSpPr>
            <a:spLocks noChangeArrowheads="1"/>
          </p:cNvSpPr>
          <p:nvPr/>
        </p:nvSpPr>
        <p:spPr bwMode="auto">
          <a:xfrm>
            <a:off x="92075" y="155575"/>
            <a:ext cx="8958263" cy="1143000"/>
          </a:xfrm>
          <a:prstGeom prst="roundRect">
            <a:avLst>
              <a:gd name="adj" fmla="val 16667"/>
            </a:avLst>
          </a:prstGeom>
          <a:solidFill>
            <a:srgbClr val="FFF0C8">
              <a:alpha val="50000"/>
            </a:srgbClr>
          </a:solidFill>
          <a:ln w="38100">
            <a:solidFill>
              <a:srgbClr val="FF0000"/>
            </a:solidFill>
            <a:round/>
          </a:ln>
          <a:effectLst/>
        </p:spPr>
        <p:txBody>
          <a:bodyPr anchor="ctr"/>
          <a:lstStyle/>
          <a:p>
            <a:pPr algn="ctr" eaLnBrk="1" hangingPunct="1"/>
            <a:endParaRPr lang="en-US" sz="4000" b="1" dirty="0">
              <a:solidFill>
                <a:schemeClr val="accent2"/>
              </a:solidFill>
            </a:endParaRPr>
          </a:p>
        </p:txBody>
      </p:sp>
      <p:sp>
        <p:nvSpPr>
          <p:cNvPr id="2" name="Title 1"/>
          <p:cNvSpPr>
            <a:spLocks noGrp="1"/>
          </p:cNvSpPr>
          <p:nvPr>
            <p:ph type="title"/>
          </p:nvPr>
        </p:nvSpPr>
        <p:spPr/>
        <p:txBody>
          <a:bodyPr/>
          <a:lstStyle/>
          <a:p>
            <a:pPr eaLnBrk="1" hangingPunct="1"/>
            <a:r>
              <a:rPr lang="en-US" sz="3200" b="1" dirty="0">
                <a:solidFill>
                  <a:srgbClr val="007800"/>
                </a:solidFill>
              </a:rPr>
              <a:t>VIDEO CASE 9</a:t>
            </a:r>
            <a:br>
              <a:rPr lang="en-US" sz="3200" b="1" dirty="0">
                <a:solidFill>
                  <a:srgbClr val="007800"/>
                </a:solidFill>
              </a:rPr>
            </a:br>
            <a:r>
              <a:rPr lang="en-US" sz="2800" b="1" dirty="0">
                <a:solidFill>
                  <a:srgbClr val="A50532"/>
                </a:solidFill>
              </a:rPr>
              <a:t>Prince Sports </a:t>
            </a:r>
            <a:r>
              <a:rPr lang="en-US" sz="1800" b="1" dirty="0">
                <a:solidFill>
                  <a:srgbClr val="A50532"/>
                </a:solidFill>
              </a:rPr>
              <a:t>(1 of 5)</a:t>
            </a:r>
            <a:endParaRPr lang="en-US" sz="1800" dirty="0"/>
          </a:p>
        </p:txBody>
      </p:sp>
      <p:sp>
        <p:nvSpPr>
          <p:cNvPr id="3" name="Content Placeholder 2"/>
          <p:cNvSpPr>
            <a:spLocks noGrp="1"/>
          </p:cNvSpPr>
          <p:nvPr>
            <p:ph idx="1"/>
          </p:nvPr>
        </p:nvSpPr>
        <p:spPr/>
        <p:txBody>
          <a:bodyPr/>
          <a:lstStyle/>
          <a:p>
            <a:pPr marL="514350" lvl="1" indent="-514350">
              <a:buFont typeface="+mj-lt"/>
              <a:buAutoNum type="arabicPeriod"/>
            </a:pPr>
            <a:r>
              <a:rPr lang="en-US" sz="3600" dirty="0"/>
              <a:t>In the 21</a:t>
            </a:r>
            <a:r>
              <a:rPr lang="en-US" sz="3600" baseline="30000" dirty="0"/>
              <a:t>st</a:t>
            </a:r>
            <a:r>
              <a:rPr lang="en-US" sz="3600" dirty="0"/>
              <a:t> century, what trends in the environmental forces (social, economic, technological, competitive, and regulatory) (</a:t>
            </a:r>
            <a:r>
              <a:rPr lang="en-US" sz="3600" i="1" dirty="0"/>
              <a:t>a</a:t>
            </a:r>
            <a:r>
              <a:rPr lang="en-US" sz="3600" dirty="0"/>
              <a:t>) work for and (</a:t>
            </a:r>
            <a:r>
              <a:rPr lang="en-US" sz="3600" i="1" dirty="0"/>
              <a:t>b</a:t>
            </a:r>
            <a:r>
              <a:rPr lang="en-US" sz="3600" dirty="0"/>
              <a:t>) work against success for Prince Sports in the tennis industry?</a:t>
            </a:r>
            <a:endParaRPr lang="en-US" dirty="0"/>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91" name="AutoShape 7"/>
          <p:cNvSpPr>
            <a:spLocks noChangeArrowheads="1"/>
          </p:cNvSpPr>
          <p:nvPr/>
        </p:nvSpPr>
        <p:spPr bwMode="auto">
          <a:xfrm>
            <a:off x="92075" y="155575"/>
            <a:ext cx="8958263" cy="1143000"/>
          </a:xfrm>
          <a:prstGeom prst="roundRect">
            <a:avLst>
              <a:gd name="adj" fmla="val 16667"/>
            </a:avLst>
          </a:prstGeom>
          <a:solidFill>
            <a:srgbClr val="FFF0C8">
              <a:alpha val="50000"/>
            </a:srgbClr>
          </a:solidFill>
          <a:ln w="38100">
            <a:solidFill>
              <a:srgbClr val="FF0000"/>
            </a:solidFill>
            <a:round/>
          </a:ln>
          <a:effectLst/>
        </p:spPr>
        <p:txBody>
          <a:bodyPr anchor="ctr"/>
          <a:lstStyle/>
          <a:p>
            <a:pPr algn="ctr" eaLnBrk="1" hangingPunct="1"/>
            <a:endParaRPr lang="en-US" sz="2800" b="1" dirty="0">
              <a:solidFill>
                <a:srgbClr val="A50532"/>
              </a:solidFill>
            </a:endParaRPr>
          </a:p>
        </p:txBody>
      </p:sp>
      <p:sp>
        <p:nvSpPr>
          <p:cNvPr id="2" name="Title 1"/>
          <p:cNvSpPr>
            <a:spLocks noGrp="1"/>
          </p:cNvSpPr>
          <p:nvPr>
            <p:ph type="title"/>
          </p:nvPr>
        </p:nvSpPr>
        <p:spPr/>
        <p:txBody>
          <a:bodyPr/>
          <a:lstStyle/>
          <a:p>
            <a:pPr eaLnBrk="1" hangingPunct="1"/>
            <a:r>
              <a:rPr lang="en-US" sz="3200" b="1" dirty="0">
                <a:solidFill>
                  <a:srgbClr val="007800"/>
                </a:solidFill>
              </a:rPr>
              <a:t>VIDEO CASE 9</a:t>
            </a:r>
            <a:br>
              <a:rPr lang="en-US" sz="3200" b="1" dirty="0">
                <a:solidFill>
                  <a:srgbClr val="007800"/>
                </a:solidFill>
              </a:rPr>
            </a:br>
            <a:r>
              <a:rPr lang="en-US" sz="2800" b="1" dirty="0">
                <a:solidFill>
                  <a:srgbClr val="A50532"/>
                </a:solidFill>
              </a:rPr>
              <a:t>Prince Sports </a:t>
            </a:r>
            <a:r>
              <a:rPr lang="en-US" sz="1800" b="1" dirty="0">
                <a:solidFill>
                  <a:srgbClr val="A50532"/>
                </a:solidFill>
              </a:rPr>
              <a:t>(2 of 5)</a:t>
            </a:r>
            <a:endParaRPr lang="en-US" sz="1800" dirty="0"/>
          </a:p>
        </p:txBody>
      </p:sp>
      <p:sp>
        <p:nvSpPr>
          <p:cNvPr id="3" name="Content Placeholder 2"/>
          <p:cNvSpPr>
            <a:spLocks noGrp="1"/>
          </p:cNvSpPr>
          <p:nvPr>
            <p:ph idx="1"/>
          </p:nvPr>
        </p:nvSpPr>
        <p:spPr/>
        <p:txBody>
          <a:bodyPr/>
          <a:lstStyle/>
          <a:p>
            <a:pPr marL="514350" lvl="1" indent="-514350">
              <a:buFont typeface="+mj-lt"/>
              <a:buAutoNum type="arabicPeriod" startAt="2"/>
            </a:pPr>
            <a:r>
              <a:rPr lang="en-US" sz="3600" dirty="0"/>
              <a:t>Because sales of Prince Sports in tennis-related products depends heavily on growth of the tennis industry, what marketing activities might it use in the United States to promote tennis playing</a:t>
            </a:r>
            <a:r>
              <a:rPr lang="en-US" altLang="ja-JP" sz="3600" dirty="0"/>
              <a:t>?</a:t>
            </a:r>
            <a:endParaRPr lang="en-US" dirty="0"/>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91" name="AutoShape 7"/>
          <p:cNvSpPr>
            <a:spLocks noChangeArrowheads="1"/>
          </p:cNvSpPr>
          <p:nvPr/>
        </p:nvSpPr>
        <p:spPr bwMode="auto">
          <a:xfrm>
            <a:off x="92075" y="155575"/>
            <a:ext cx="8958263" cy="1143000"/>
          </a:xfrm>
          <a:prstGeom prst="roundRect">
            <a:avLst>
              <a:gd name="adj" fmla="val 16667"/>
            </a:avLst>
          </a:prstGeom>
          <a:solidFill>
            <a:srgbClr val="FFF0C8">
              <a:alpha val="50000"/>
            </a:srgbClr>
          </a:solidFill>
          <a:ln w="38100">
            <a:solidFill>
              <a:srgbClr val="FF0000"/>
            </a:solidFill>
            <a:round/>
          </a:ln>
          <a:effectLst/>
        </p:spPr>
        <p:txBody>
          <a:bodyPr anchor="ctr"/>
          <a:lstStyle/>
          <a:p>
            <a:pPr algn="ctr" eaLnBrk="1" hangingPunct="1"/>
            <a:endParaRPr lang="en-US" sz="2800" b="1" dirty="0">
              <a:solidFill>
                <a:srgbClr val="A50532"/>
              </a:solidFill>
            </a:endParaRPr>
          </a:p>
        </p:txBody>
      </p:sp>
      <p:sp>
        <p:nvSpPr>
          <p:cNvPr id="2" name="Title 1"/>
          <p:cNvSpPr>
            <a:spLocks noGrp="1"/>
          </p:cNvSpPr>
          <p:nvPr>
            <p:ph type="title"/>
          </p:nvPr>
        </p:nvSpPr>
        <p:spPr/>
        <p:txBody>
          <a:bodyPr/>
          <a:lstStyle/>
          <a:p>
            <a:pPr eaLnBrk="1" hangingPunct="1"/>
            <a:r>
              <a:rPr lang="en-US" sz="3200" b="1" dirty="0">
                <a:solidFill>
                  <a:srgbClr val="007800"/>
                </a:solidFill>
              </a:rPr>
              <a:t>VIDEO CASE 9</a:t>
            </a:r>
            <a:br>
              <a:rPr lang="en-US" sz="3200" b="1" dirty="0">
                <a:solidFill>
                  <a:srgbClr val="007800"/>
                </a:solidFill>
              </a:rPr>
            </a:br>
            <a:r>
              <a:rPr lang="en-US" sz="2800" b="1" dirty="0">
                <a:solidFill>
                  <a:srgbClr val="A50532"/>
                </a:solidFill>
              </a:rPr>
              <a:t>Prince Sports </a:t>
            </a:r>
            <a:r>
              <a:rPr lang="en-US" sz="1800" b="1" dirty="0">
                <a:solidFill>
                  <a:srgbClr val="A50532"/>
                </a:solidFill>
              </a:rPr>
              <a:t>(3 of 5)</a:t>
            </a:r>
            <a:endParaRPr lang="en-US" sz="1800" dirty="0"/>
          </a:p>
        </p:txBody>
      </p:sp>
      <p:sp>
        <p:nvSpPr>
          <p:cNvPr id="3" name="Content Placeholder 2"/>
          <p:cNvSpPr>
            <a:spLocks noGrp="1"/>
          </p:cNvSpPr>
          <p:nvPr>
            <p:ph idx="1"/>
          </p:nvPr>
        </p:nvSpPr>
        <p:spPr/>
        <p:txBody>
          <a:bodyPr/>
          <a:lstStyle/>
          <a:p>
            <a:pPr marL="514350" lvl="1" indent="-514350">
              <a:buFont typeface="+mj-lt"/>
              <a:buAutoNum type="arabicPeriod" startAt="3"/>
            </a:pPr>
            <a:r>
              <a:rPr lang="en-US" sz="3600" dirty="0"/>
              <a:t>What promotional activities might Prince use to reach (</a:t>
            </a:r>
            <a:r>
              <a:rPr lang="en-US" sz="3600" i="1" dirty="0"/>
              <a:t>a</a:t>
            </a:r>
            <a:r>
              <a:rPr lang="en-US" sz="3600" dirty="0"/>
              <a:t>) recreational players and (</a:t>
            </a:r>
            <a:r>
              <a:rPr lang="en-US" sz="3600" i="1" dirty="0"/>
              <a:t>b</a:t>
            </a:r>
            <a:r>
              <a:rPr lang="en-US" sz="3600" dirty="0"/>
              <a:t>) junior players</a:t>
            </a:r>
            <a:r>
              <a:rPr lang="en-US" altLang="ja-JP" sz="3600" dirty="0"/>
              <a:t>?</a:t>
            </a:r>
            <a:endParaRPr lang="en-US" dirty="0"/>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91" name="AutoShape 7"/>
          <p:cNvSpPr>
            <a:spLocks noChangeArrowheads="1"/>
          </p:cNvSpPr>
          <p:nvPr/>
        </p:nvSpPr>
        <p:spPr bwMode="auto">
          <a:xfrm>
            <a:off x="92075" y="155575"/>
            <a:ext cx="8958263" cy="1143000"/>
          </a:xfrm>
          <a:prstGeom prst="roundRect">
            <a:avLst>
              <a:gd name="adj" fmla="val 16667"/>
            </a:avLst>
          </a:prstGeom>
          <a:solidFill>
            <a:srgbClr val="FFF0C8">
              <a:alpha val="50000"/>
            </a:srgbClr>
          </a:solidFill>
          <a:ln w="38100">
            <a:solidFill>
              <a:srgbClr val="FF0000"/>
            </a:solidFill>
            <a:round/>
          </a:ln>
          <a:effectLst/>
        </p:spPr>
        <p:txBody>
          <a:bodyPr anchor="ctr"/>
          <a:lstStyle/>
          <a:p>
            <a:pPr algn="ctr" eaLnBrk="1" hangingPunct="1"/>
            <a:endParaRPr lang="en-US" sz="2800" b="1" dirty="0">
              <a:solidFill>
                <a:srgbClr val="A50532"/>
              </a:solidFill>
            </a:endParaRPr>
          </a:p>
        </p:txBody>
      </p:sp>
      <p:sp>
        <p:nvSpPr>
          <p:cNvPr id="2" name="Title 1"/>
          <p:cNvSpPr>
            <a:spLocks noGrp="1"/>
          </p:cNvSpPr>
          <p:nvPr>
            <p:ph type="title"/>
          </p:nvPr>
        </p:nvSpPr>
        <p:spPr/>
        <p:txBody>
          <a:bodyPr/>
          <a:lstStyle/>
          <a:p>
            <a:pPr eaLnBrk="1" hangingPunct="1"/>
            <a:r>
              <a:rPr lang="en-US" sz="3200" b="1" dirty="0">
                <a:solidFill>
                  <a:srgbClr val="007800"/>
                </a:solidFill>
              </a:rPr>
              <a:t>VIDEO CASE 9</a:t>
            </a:r>
            <a:br>
              <a:rPr lang="en-US" sz="3200" b="1" dirty="0">
                <a:solidFill>
                  <a:srgbClr val="007800"/>
                </a:solidFill>
              </a:rPr>
            </a:br>
            <a:r>
              <a:rPr lang="en-US" sz="2800" b="1" dirty="0">
                <a:solidFill>
                  <a:srgbClr val="A50532"/>
                </a:solidFill>
              </a:rPr>
              <a:t>Prince Sports </a:t>
            </a:r>
            <a:r>
              <a:rPr lang="en-US" sz="1800" b="1" dirty="0">
                <a:solidFill>
                  <a:srgbClr val="A50532"/>
                </a:solidFill>
              </a:rPr>
              <a:t>(4 of 5)</a:t>
            </a:r>
            <a:endParaRPr lang="en-US" sz="1800" dirty="0"/>
          </a:p>
        </p:txBody>
      </p:sp>
      <p:sp>
        <p:nvSpPr>
          <p:cNvPr id="3" name="Content Placeholder 2"/>
          <p:cNvSpPr>
            <a:spLocks noGrp="1"/>
          </p:cNvSpPr>
          <p:nvPr>
            <p:ph idx="1"/>
          </p:nvPr>
        </p:nvSpPr>
        <p:spPr/>
        <p:txBody>
          <a:bodyPr/>
          <a:lstStyle/>
          <a:p>
            <a:pPr marL="514350" lvl="1" indent="-514350">
              <a:buFont typeface="+mj-lt"/>
              <a:buAutoNum type="arabicPeriod" startAt="4"/>
            </a:pPr>
            <a:r>
              <a:rPr lang="en-US" sz="3600" dirty="0"/>
              <a:t>What might Prince do to gain distribution and sales in (</a:t>
            </a:r>
            <a:r>
              <a:rPr lang="en-US" sz="3600" i="1" dirty="0"/>
              <a:t>a</a:t>
            </a:r>
            <a:r>
              <a:rPr lang="en-US" sz="3600" dirty="0"/>
              <a:t>) mass merchandisers like Target and Walmart and (</a:t>
            </a:r>
            <a:r>
              <a:rPr lang="en-US" sz="3600" i="1" dirty="0"/>
              <a:t>b</a:t>
            </a:r>
            <a:r>
              <a:rPr lang="en-US" sz="3600" dirty="0"/>
              <a:t>) specialty tennis shops?</a:t>
            </a:r>
            <a:endParaRPr lang="en-US" dirty="0"/>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91" name="AutoShape 7"/>
          <p:cNvSpPr>
            <a:spLocks noChangeArrowheads="1"/>
          </p:cNvSpPr>
          <p:nvPr/>
        </p:nvSpPr>
        <p:spPr bwMode="auto">
          <a:xfrm>
            <a:off x="92075" y="155575"/>
            <a:ext cx="8958263" cy="1143000"/>
          </a:xfrm>
          <a:prstGeom prst="roundRect">
            <a:avLst>
              <a:gd name="adj" fmla="val 16667"/>
            </a:avLst>
          </a:prstGeom>
          <a:solidFill>
            <a:srgbClr val="FFF0C8">
              <a:alpha val="50000"/>
            </a:srgbClr>
          </a:solidFill>
          <a:ln w="38100">
            <a:solidFill>
              <a:srgbClr val="FF0000"/>
            </a:solidFill>
            <a:round/>
          </a:ln>
          <a:effectLst/>
        </p:spPr>
        <p:txBody>
          <a:bodyPr anchor="ctr"/>
          <a:lstStyle/>
          <a:p>
            <a:pPr algn="ctr" eaLnBrk="1" hangingPunct="1"/>
            <a:endParaRPr lang="en-US" sz="2800" b="1" dirty="0">
              <a:solidFill>
                <a:srgbClr val="A50532"/>
              </a:solidFill>
            </a:endParaRPr>
          </a:p>
        </p:txBody>
      </p:sp>
      <p:sp>
        <p:nvSpPr>
          <p:cNvPr id="2" name="Title 1"/>
          <p:cNvSpPr>
            <a:spLocks noGrp="1"/>
          </p:cNvSpPr>
          <p:nvPr>
            <p:ph type="title"/>
          </p:nvPr>
        </p:nvSpPr>
        <p:spPr/>
        <p:txBody>
          <a:bodyPr/>
          <a:lstStyle/>
          <a:p>
            <a:pPr eaLnBrk="1" hangingPunct="1"/>
            <a:r>
              <a:rPr lang="en-US" sz="3200" b="1" dirty="0">
                <a:solidFill>
                  <a:srgbClr val="007800"/>
                </a:solidFill>
              </a:rPr>
              <a:t>VIDEO CASE 9</a:t>
            </a:r>
            <a:br>
              <a:rPr lang="en-US" sz="3200" b="1" dirty="0">
                <a:solidFill>
                  <a:srgbClr val="007800"/>
                </a:solidFill>
              </a:rPr>
            </a:br>
            <a:r>
              <a:rPr lang="en-US" sz="2800" b="1" dirty="0">
                <a:solidFill>
                  <a:srgbClr val="A50532"/>
                </a:solidFill>
              </a:rPr>
              <a:t>Prince Sports </a:t>
            </a:r>
            <a:r>
              <a:rPr lang="en-US" sz="1800" b="1" dirty="0">
                <a:solidFill>
                  <a:srgbClr val="A50532"/>
                </a:solidFill>
              </a:rPr>
              <a:t>(5 of 5)</a:t>
            </a:r>
            <a:endParaRPr lang="en-US" sz="1800" dirty="0"/>
          </a:p>
        </p:txBody>
      </p:sp>
      <p:sp>
        <p:nvSpPr>
          <p:cNvPr id="3" name="Content Placeholder 2"/>
          <p:cNvSpPr>
            <a:spLocks noGrp="1"/>
          </p:cNvSpPr>
          <p:nvPr>
            <p:ph idx="1"/>
          </p:nvPr>
        </p:nvSpPr>
        <p:spPr/>
        <p:txBody>
          <a:bodyPr/>
          <a:lstStyle/>
          <a:p>
            <a:pPr marL="514350" lvl="1" indent="-514350">
              <a:buFont typeface="+mj-lt"/>
              <a:buAutoNum type="arabicPeriod" startAt="5"/>
            </a:pPr>
            <a:r>
              <a:rPr lang="en-US" sz="3200" dirty="0"/>
              <a:t>In reaching global markets outside the U.S., (</a:t>
            </a:r>
            <a:r>
              <a:rPr lang="en-US" sz="3200" i="1" dirty="0"/>
              <a:t>a</a:t>
            </a:r>
            <a:r>
              <a:rPr lang="en-US" sz="3200" dirty="0"/>
              <a:t>) what are some criteria that Prince should use to select countries in which to market aggressively, (</a:t>
            </a:r>
            <a:r>
              <a:rPr lang="en-US" sz="3200" i="1" dirty="0"/>
              <a:t>b</a:t>
            </a:r>
            <a:r>
              <a:rPr lang="en-US" sz="3200" dirty="0"/>
              <a:t>) what three or four countries meet these criteria best, and (</a:t>
            </a:r>
            <a:r>
              <a:rPr lang="en-US" sz="3200" i="1" dirty="0"/>
              <a:t>c</a:t>
            </a:r>
            <a:r>
              <a:rPr lang="en-US" sz="3200" dirty="0"/>
              <a:t>) what are some marketing actions Prince might use to reach these markets</a:t>
            </a:r>
            <a:r>
              <a:rPr lang="en-US" altLang="ja-JP" sz="3200" dirty="0"/>
              <a:t>?</a:t>
            </a:r>
            <a:endParaRPr lang="en-US" dirty="0"/>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03" name="AutoShape 3"/>
          <p:cNvSpPr>
            <a:spLocks noChangeArrowheads="1"/>
          </p:cNvSpPr>
          <p:nvPr/>
        </p:nvSpPr>
        <p:spPr bwMode="auto">
          <a:xfrm>
            <a:off x="463550" y="1544109"/>
            <a:ext cx="8226425" cy="4113213"/>
          </a:xfrm>
          <a:prstGeom prst="roundRect">
            <a:avLst>
              <a:gd name="adj" fmla="val 16667"/>
            </a:avLst>
          </a:prstGeom>
          <a:solidFill>
            <a:srgbClr val="FFF0C8">
              <a:alpha val="50000"/>
            </a:srgbClr>
          </a:solidFill>
          <a:ln w="31750">
            <a:solidFill>
              <a:srgbClr val="FF0000"/>
            </a:solidFill>
            <a:round/>
          </a:ln>
          <a:effectLst/>
        </p:spPr>
        <p:txBody>
          <a:bodyPr anchor="ctr"/>
          <a:lstStyle/>
          <a:p>
            <a:pPr algn="ctr" eaLnBrk="1" hangingPunct="1"/>
            <a:endParaRPr lang="en-US" sz="4000" b="1" dirty="0"/>
          </a:p>
        </p:txBody>
      </p:sp>
      <p:sp>
        <p:nvSpPr>
          <p:cNvPr id="6" name="Title 5"/>
          <p:cNvSpPr>
            <a:spLocks noGrp="1"/>
          </p:cNvSpPr>
          <p:nvPr>
            <p:ph type="title"/>
          </p:nvPr>
        </p:nvSpPr>
        <p:spPr>
          <a:xfrm>
            <a:off x="463550" y="2366434"/>
            <a:ext cx="8229600" cy="1143000"/>
          </a:xfrm>
        </p:spPr>
        <p:txBody>
          <a:bodyPr/>
          <a:lstStyle/>
          <a:p>
            <a:r>
              <a:rPr lang="en-US" sz="4800" b="1" dirty="0">
                <a:solidFill>
                  <a:srgbClr val="007800"/>
                </a:solidFill>
              </a:rPr>
              <a:t>IN-CLASS ACTIVITY 8-1</a:t>
            </a:r>
            <a:endParaRPr lang="en-US" dirty="0"/>
          </a:p>
        </p:txBody>
      </p:sp>
      <p:sp>
        <p:nvSpPr>
          <p:cNvPr id="3" name="Content Placeholder 2"/>
          <p:cNvSpPr>
            <a:spLocks noGrp="1"/>
          </p:cNvSpPr>
          <p:nvPr>
            <p:ph idx="1"/>
          </p:nvPr>
        </p:nvSpPr>
        <p:spPr>
          <a:xfrm>
            <a:off x="666913" y="3509435"/>
            <a:ext cx="7819698" cy="1871662"/>
          </a:xfrm>
        </p:spPr>
        <p:txBody>
          <a:bodyPr/>
          <a:lstStyle/>
          <a:p>
            <a:pPr marL="0" indent="0" algn="ctr" eaLnBrk="1" hangingPunct="1">
              <a:buNone/>
            </a:pPr>
            <a:r>
              <a:rPr lang="en-US" sz="4000" b="1" dirty="0">
                <a:solidFill>
                  <a:srgbClr val="A50532"/>
                </a:solidFill>
              </a:rPr>
              <a:t>HONEY NUT CHEERIOS</a:t>
            </a:r>
            <a:r>
              <a:rPr lang="en-US" sz="4000" b="1" baseline="30000" dirty="0">
                <a:solidFill>
                  <a:srgbClr val="A50532"/>
                </a:solidFill>
              </a:rPr>
              <a:t>®</a:t>
            </a:r>
            <a:r>
              <a:rPr lang="en-US" sz="4000" b="1" dirty="0">
                <a:solidFill>
                  <a:srgbClr val="A50532"/>
                </a:solidFill>
              </a:rPr>
              <a:t> MILK ‘N CEREAL BAR: IDENTIFYING PRODUCT GROUPS</a:t>
            </a:r>
            <a:endParaRPr lang="en-US" dirty="0"/>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91" name="AutoShape 7"/>
          <p:cNvSpPr>
            <a:spLocks noChangeArrowheads="1"/>
          </p:cNvSpPr>
          <p:nvPr/>
        </p:nvSpPr>
        <p:spPr bwMode="auto">
          <a:xfrm>
            <a:off x="92075" y="155575"/>
            <a:ext cx="8958263" cy="1143000"/>
          </a:xfrm>
          <a:prstGeom prst="roundRect">
            <a:avLst>
              <a:gd name="adj" fmla="val 16667"/>
            </a:avLst>
          </a:prstGeom>
          <a:solidFill>
            <a:srgbClr val="FFF0C8">
              <a:alpha val="50000"/>
            </a:srgbClr>
          </a:solidFill>
          <a:ln w="38100">
            <a:solidFill>
              <a:srgbClr val="FF0000"/>
            </a:solidFill>
            <a:round/>
          </a:ln>
          <a:effectLst/>
        </p:spPr>
        <p:txBody>
          <a:bodyPr anchor="ctr"/>
          <a:lstStyle/>
          <a:p>
            <a:pPr algn="ctr"/>
            <a:endParaRPr lang="en-US" sz="2800" b="1" dirty="0">
              <a:solidFill>
                <a:srgbClr val="A50532"/>
              </a:solidFill>
            </a:endParaRPr>
          </a:p>
        </p:txBody>
      </p:sp>
      <p:sp>
        <p:nvSpPr>
          <p:cNvPr id="3" name="Title 2"/>
          <p:cNvSpPr>
            <a:spLocks noGrp="1"/>
          </p:cNvSpPr>
          <p:nvPr>
            <p:ph type="title"/>
          </p:nvPr>
        </p:nvSpPr>
        <p:spPr/>
        <p:txBody>
          <a:bodyPr/>
          <a:lstStyle/>
          <a:p>
            <a:r>
              <a:rPr lang="en-US" sz="3200" b="1" dirty="0">
                <a:solidFill>
                  <a:srgbClr val="007800"/>
                </a:solidFill>
              </a:rPr>
              <a:t>ICA 8-1</a:t>
            </a:r>
            <a:br>
              <a:rPr lang="en-US" sz="3200" b="1" dirty="0">
                <a:solidFill>
                  <a:srgbClr val="007800"/>
                </a:solidFill>
              </a:rPr>
            </a:br>
            <a:r>
              <a:rPr lang="en-US" sz="2800" b="1" dirty="0">
                <a:solidFill>
                  <a:srgbClr val="A50532"/>
                </a:solidFill>
              </a:rPr>
              <a:t>Honey Nut Cheerios</a:t>
            </a:r>
            <a:r>
              <a:rPr lang="en-US" sz="2800" b="1" baseline="30000" dirty="0">
                <a:solidFill>
                  <a:srgbClr val="A50532"/>
                </a:solidFill>
              </a:rPr>
              <a:t>®</a:t>
            </a:r>
            <a:r>
              <a:rPr lang="en-US" sz="2800" b="1" dirty="0">
                <a:solidFill>
                  <a:srgbClr val="A50532"/>
                </a:solidFill>
              </a:rPr>
              <a:t> Milk </a:t>
            </a:r>
            <a:r>
              <a:rPr lang="ja-JP" altLang="en-US" sz="2800" b="1" dirty="0">
                <a:solidFill>
                  <a:srgbClr val="A50532"/>
                </a:solidFill>
              </a:rPr>
              <a:t>‘</a:t>
            </a:r>
            <a:r>
              <a:rPr lang="en-US" sz="2800" b="1" dirty="0">
                <a:solidFill>
                  <a:srgbClr val="A50532"/>
                </a:solidFill>
              </a:rPr>
              <a:t>N Cereal Bar</a:t>
            </a:r>
            <a:endParaRPr lang="en-US" sz="2800" dirty="0"/>
          </a:p>
        </p:txBody>
      </p:sp>
      <p:sp>
        <p:nvSpPr>
          <p:cNvPr id="4" name="Content Placeholder 3"/>
          <p:cNvSpPr>
            <a:spLocks noGrp="1"/>
          </p:cNvSpPr>
          <p:nvPr>
            <p:ph idx="1"/>
          </p:nvPr>
        </p:nvSpPr>
        <p:spPr/>
        <p:txBody>
          <a:bodyPr/>
          <a:lstStyle/>
          <a:p>
            <a:pPr marL="457200" indent="-457200">
              <a:buFont typeface="+mj-lt"/>
              <a:buAutoNum type="arabicPeriod"/>
            </a:pPr>
            <a:r>
              <a:rPr lang="en-US" b="1" dirty="0"/>
              <a:t>Discover process of categorization and how different people categorize the same objects in different ways.</a:t>
            </a:r>
          </a:p>
          <a:p>
            <a:pPr marL="457200" indent="-457200">
              <a:buFont typeface="+mj-lt"/>
              <a:buAutoNum type="arabicPeriod"/>
            </a:pPr>
            <a:r>
              <a:rPr lang="en-US" b="1" dirty="0"/>
              <a:t>Explore some of the reasons for these differences.</a:t>
            </a:r>
          </a:p>
          <a:p>
            <a:pPr marL="457200" indent="-457200">
              <a:buFont typeface="+mj-lt"/>
              <a:buAutoNum type="arabicPeriod"/>
            </a:pPr>
            <a:r>
              <a:rPr lang="en-US" b="1" dirty="0"/>
              <a:t>Understand the importance of categorization in identifying both market segments and competitors.</a:t>
            </a:r>
            <a:endParaRPr lang="en-US"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342900" algn="ctr" eaLnBrk="1" hangingPunct="1"/>
            <a:endParaRPr lang="en-US" b="1" dirty="0">
              <a:solidFill>
                <a:srgbClr val="A50532"/>
              </a:solidFill>
            </a:endParaRPr>
          </a:p>
        </p:txBody>
      </p:sp>
      <p:sp>
        <p:nvSpPr>
          <p:cNvPr id="4" name="Title 3"/>
          <p:cNvSpPr>
            <a:spLocks noGrp="1"/>
          </p:cNvSpPr>
          <p:nvPr>
            <p:ph type="title"/>
          </p:nvPr>
        </p:nvSpPr>
        <p:spPr/>
        <p:txBody>
          <a:bodyPr/>
          <a:lstStyle/>
          <a:p>
            <a:pPr marL="342900" eaLnBrk="1" hangingPunct="1"/>
            <a:r>
              <a:rPr lang="en-US" sz="3200" b="1" dirty="0">
                <a:solidFill>
                  <a:srgbClr val="A50532"/>
                </a:solidFill>
              </a:rPr>
              <a:t>WHY SEGMENT MARKETS?</a:t>
            </a:r>
            <a:br>
              <a:rPr lang="en-US" sz="3200" b="1" dirty="0">
                <a:solidFill>
                  <a:srgbClr val="A50532"/>
                </a:solidFill>
              </a:rPr>
            </a:br>
            <a:r>
              <a:rPr lang="en-US" sz="2400" b="1" dirty="0">
                <a:solidFill>
                  <a:srgbClr val="A50532"/>
                </a:solidFill>
              </a:rPr>
              <a:t>WHAT MARKET SEGMENTATION MEANS</a:t>
            </a:r>
            <a:endParaRPr lang="en-US" sz="2400" dirty="0"/>
          </a:p>
        </p:txBody>
      </p:sp>
      <p:sp>
        <p:nvSpPr>
          <p:cNvPr id="5" name="Content Placeholder 4"/>
          <p:cNvSpPr>
            <a:spLocks noGrp="1"/>
          </p:cNvSpPr>
          <p:nvPr>
            <p:ph idx="1"/>
          </p:nvPr>
        </p:nvSpPr>
        <p:spPr>
          <a:xfrm>
            <a:off x="457200" y="1600200"/>
            <a:ext cx="5311833" cy="4525963"/>
          </a:xfrm>
        </p:spPr>
        <p:txBody>
          <a:bodyPr/>
          <a:lstStyle/>
          <a:p>
            <a:r>
              <a:rPr lang="en-US" b="1" dirty="0">
                <a:solidFill>
                  <a:srgbClr val="0064FF"/>
                </a:solidFill>
                <a:hlinkClick r:id="rId3" action="ppaction://hlinksldjump"/>
              </a:rPr>
              <a:t>Market Segmentation</a:t>
            </a:r>
            <a:endParaRPr lang="en-US" b="1" dirty="0">
              <a:solidFill>
                <a:srgbClr val="0064FF"/>
              </a:solidFill>
            </a:endParaRPr>
          </a:p>
          <a:p>
            <a:r>
              <a:rPr lang="en-US" b="1" dirty="0"/>
              <a:t>Market Segments</a:t>
            </a:r>
          </a:p>
          <a:p>
            <a:r>
              <a:rPr lang="en-US" b="1" dirty="0">
                <a:solidFill>
                  <a:srgbClr val="0064FF"/>
                </a:solidFill>
                <a:hlinkClick r:id="rId4" action="ppaction://hlinksldjump"/>
              </a:rPr>
              <a:t>Product Differentiation</a:t>
            </a:r>
            <a:endParaRPr lang="en-US" b="1" dirty="0">
              <a:solidFill>
                <a:srgbClr val="0064FF"/>
              </a:solidFill>
            </a:endParaRPr>
          </a:p>
          <a:p>
            <a:r>
              <a:rPr lang="en-US" b="1" dirty="0"/>
              <a:t>Segmentation: Linking Needs to Actions</a:t>
            </a:r>
          </a:p>
          <a:p>
            <a:r>
              <a:rPr lang="en-US" b="1" dirty="0"/>
              <a:t>The Zappos Segmentation Strategy</a:t>
            </a:r>
            <a:endParaRPr lang="en-US" dirty="0"/>
          </a:p>
        </p:txBody>
      </p:sp>
      <p:pic>
        <p:nvPicPr>
          <p:cNvPr id="11297" name="Picture 33" descr="An advertisement for Zappos.com. Ad copy reads, get your happy on!"/>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053948" y="1896533"/>
            <a:ext cx="2522070" cy="3414884"/>
          </a:xfrm>
          <a:prstGeom prst="rect">
            <a:avLst/>
          </a:prstGeom>
          <a:noFill/>
        </p:spPr>
      </p:pic>
      <p:grpSp>
        <p:nvGrpSpPr>
          <p:cNvPr id="3" name="Group 2" descr="Click for the Zappos website."/>
          <p:cNvGrpSpPr/>
          <p:nvPr/>
        </p:nvGrpSpPr>
        <p:grpSpPr>
          <a:xfrm>
            <a:off x="5234271" y="5589815"/>
            <a:ext cx="2294527" cy="762000"/>
            <a:chOff x="5234271" y="5589815"/>
            <a:chExt cx="2294527" cy="762000"/>
          </a:xfrm>
        </p:grpSpPr>
        <p:pic>
          <p:nvPicPr>
            <p:cNvPr id="11" name="Picture 11">
              <a:hlinkClick r:id="rId6"/>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730285" y="5589815"/>
              <a:ext cx="798513" cy="762000"/>
            </a:xfrm>
            <a:prstGeom prst="rect">
              <a:avLst/>
            </a:prstGeom>
            <a:noFill/>
            <a:ln>
              <a:noFill/>
            </a:ln>
          </p:spPr>
        </p:pic>
        <p:sp>
          <p:nvSpPr>
            <p:cNvPr id="2" name="TextBox 1"/>
            <p:cNvSpPr txBox="1"/>
            <p:nvPr/>
          </p:nvSpPr>
          <p:spPr>
            <a:xfrm>
              <a:off x="5234271" y="5678427"/>
              <a:ext cx="1069524" cy="646331"/>
            </a:xfrm>
            <a:prstGeom prst="rect">
              <a:avLst/>
            </a:prstGeom>
            <a:noFill/>
          </p:spPr>
          <p:txBody>
            <a:bodyPr wrap="none" rtlCol="0">
              <a:spAutoFit/>
            </a:bodyPr>
            <a:lstStyle/>
            <a:p>
              <a:pPr algn="ctr"/>
              <a:r>
                <a:rPr lang="en-US" sz="1800" b="1" dirty="0"/>
                <a:t>Zappos </a:t>
              </a:r>
            </a:p>
            <a:p>
              <a:pPr algn="ctr"/>
              <a:r>
                <a:rPr lang="en-US" sz="1800" b="1" dirty="0"/>
                <a:t>Website</a:t>
              </a:r>
            </a:p>
          </p:txBody>
        </p:sp>
      </p:gr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03" name="AutoShape 3"/>
          <p:cNvSpPr>
            <a:spLocks noChangeArrowheads="1"/>
          </p:cNvSpPr>
          <p:nvPr/>
        </p:nvSpPr>
        <p:spPr bwMode="auto">
          <a:xfrm>
            <a:off x="460375" y="1753393"/>
            <a:ext cx="8226425" cy="4113213"/>
          </a:xfrm>
          <a:prstGeom prst="roundRect">
            <a:avLst>
              <a:gd name="adj" fmla="val 16667"/>
            </a:avLst>
          </a:prstGeom>
          <a:solidFill>
            <a:srgbClr val="FFF0C8">
              <a:alpha val="50000"/>
            </a:srgbClr>
          </a:solidFill>
          <a:ln w="31750">
            <a:solidFill>
              <a:srgbClr val="FF0000"/>
            </a:solidFill>
            <a:round/>
          </a:ln>
          <a:effectLst/>
        </p:spPr>
        <p:txBody>
          <a:bodyPr anchor="ctr"/>
          <a:lstStyle/>
          <a:p>
            <a:pPr algn="ctr" eaLnBrk="1" hangingPunct="1"/>
            <a:endParaRPr lang="en-US" sz="4000" b="1" dirty="0"/>
          </a:p>
        </p:txBody>
      </p:sp>
      <p:sp>
        <p:nvSpPr>
          <p:cNvPr id="6" name="Title 5"/>
          <p:cNvSpPr>
            <a:spLocks noGrp="1"/>
          </p:cNvSpPr>
          <p:nvPr>
            <p:ph type="title"/>
          </p:nvPr>
        </p:nvSpPr>
        <p:spPr>
          <a:xfrm>
            <a:off x="460375" y="2283618"/>
            <a:ext cx="8226425" cy="990600"/>
          </a:xfrm>
        </p:spPr>
        <p:txBody>
          <a:bodyPr/>
          <a:lstStyle/>
          <a:p>
            <a:r>
              <a:rPr lang="en-US" sz="4800" b="1" dirty="0">
                <a:solidFill>
                  <a:srgbClr val="007800"/>
                </a:solidFill>
              </a:rPr>
              <a:t>IN-CLASS ACTIVITY 8-2</a:t>
            </a:r>
            <a:endParaRPr lang="en-US" dirty="0"/>
          </a:p>
        </p:txBody>
      </p:sp>
      <p:sp>
        <p:nvSpPr>
          <p:cNvPr id="3" name="Content Placeholder 2"/>
          <p:cNvSpPr>
            <a:spLocks noGrp="1"/>
          </p:cNvSpPr>
          <p:nvPr>
            <p:ph idx="1"/>
          </p:nvPr>
        </p:nvSpPr>
        <p:spPr>
          <a:xfrm>
            <a:off x="693683" y="3274218"/>
            <a:ext cx="7866994" cy="2316162"/>
          </a:xfrm>
        </p:spPr>
        <p:txBody>
          <a:bodyPr/>
          <a:lstStyle/>
          <a:p>
            <a:pPr marL="0" indent="0" algn="ctr" eaLnBrk="1" hangingPunct="1">
              <a:buNone/>
            </a:pPr>
            <a:r>
              <a:rPr lang="en-US" sz="4000" b="1" dirty="0">
                <a:solidFill>
                  <a:srgbClr val="A50532"/>
                </a:solidFill>
              </a:rPr>
              <a:t>3M POST-IT</a:t>
            </a:r>
            <a:r>
              <a:rPr lang="en-US" sz="4000" b="1" baseline="30000" dirty="0">
                <a:solidFill>
                  <a:srgbClr val="A50532"/>
                </a:solidFill>
              </a:rPr>
              <a:t>®</a:t>
            </a:r>
            <a:r>
              <a:rPr lang="en-US" sz="4000" b="1" dirty="0">
                <a:solidFill>
                  <a:srgbClr val="A50532"/>
                </a:solidFill>
              </a:rPr>
              <a:t> FLAG + HIGHLIGHTER: PRODUCT POSITIONING FOR CONSUMERS AND RETAILERS</a:t>
            </a:r>
            <a:endParaRPr lang="en-US" sz="4000" dirty="0"/>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91" name="AutoShape 7"/>
          <p:cNvSpPr>
            <a:spLocks noChangeArrowheads="1"/>
          </p:cNvSpPr>
          <p:nvPr/>
        </p:nvSpPr>
        <p:spPr bwMode="auto">
          <a:xfrm>
            <a:off x="92075" y="155575"/>
            <a:ext cx="8958263" cy="1143000"/>
          </a:xfrm>
          <a:prstGeom prst="roundRect">
            <a:avLst>
              <a:gd name="adj" fmla="val 16667"/>
            </a:avLst>
          </a:prstGeom>
          <a:solidFill>
            <a:srgbClr val="FFF0C8">
              <a:alpha val="50000"/>
            </a:srgbClr>
          </a:solidFill>
          <a:ln w="38100">
            <a:solidFill>
              <a:srgbClr val="FF0000"/>
            </a:solidFill>
            <a:round/>
          </a:ln>
          <a:effectLst/>
        </p:spPr>
        <p:txBody>
          <a:bodyPr anchor="ctr"/>
          <a:lstStyle/>
          <a:p>
            <a:pPr algn="ctr"/>
            <a:endParaRPr lang="en-US" sz="2800" b="1" dirty="0">
              <a:solidFill>
                <a:srgbClr val="137813"/>
              </a:solidFill>
            </a:endParaRPr>
          </a:p>
        </p:txBody>
      </p:sp>
      <p:sp>
        <p:nvSpPr>
          <p:cNvPr id="5" name="Title 4"/>
          <p:cNvSpPr>
            <a:spLocks noGrp="1"/>
          </p:cNvSpPr>
          <p:nvPr>
            <p:ph type="title"/>
          </p:nvPr>
        </p:nvSpPr>
        <p:spPr/>
        <p:txBody>
          <a:bodyPr/>
          <a:lstStyle/>
          <a:p>
            <a:r>
              <a:rPr lang="en-US" sz="3200" b="1" dirty="0">
                <a:solidFill>
                  <a:srgbClr val="007800"/>
                </a:solidFill>
              </a:rPr>
              <a:t>ICA 8-2</a:t>
            </a:r>
            <a:br>
              <a:rPr lang="en-US" sz="3200" b="1" dirty="0">
                <a:solidFill>
                  <a:srgbClr val="007800"/>
                </a:solidFill>
              </a:rPr>
            </a:br>
            <a:r>
              <a:rPr lang="en-US" sz="2800" b="1" dirty="0">
                <a:solidFill>
                  <a:srgbClr val="A50532"/>
                </a:solidFill>
              </a:rPr>
              <a:t>3M Post-it</a:t>
            </a:r>
            <a:r>
              <a:rPr lang="en-US" sz="2800" b="1" baseline="30000" dirty="0">
                <a:solidFill>
                  <a:srgbClr val="A50532"/>
                </a:solidFill>
              </a:rPr>
              <a:t>®</a:t>
            </a:r>
            <a:r>
              <a:rPr lang="en-US" sz="2800" b="1" dirty="0">
                <a:solidFill>
                  <a:srgbClr val="A50532"/>
                </a:solidFill>
              </a:rPr>
              <a:t> Flag Highlighter Invention</a:t>
            </a:r>
            <a:endParaRPr lang="en-US" sz="2800" dirty="0"/>
          </a:p>
        </p:txBody>
      </p:sp>
      <p:sp>
        <p:nvSpPr>
          <p:cNvPr id="6" name="Content Placeholder 5"/>
          <p:cNvSpPr>
            <a:spLocks noGrp="1"/>
          </p:cNvSpPr>
          <p:nvPr>
            <p:ph idx="1"/>
          </p:nvPr>
        </p:nvSpPr>
        <p:spPr>
          <a:xfrm>
            <a:off x="457200" y="1600200"/>
            <a:ext cx="8229600" cy="3370811"/>
          </a:xfrm>
        </p:spPr>
        <p:txBody>
          <a:bodyPr/>
          <a:lstStyle/>
          <a:p>
            <a:pPr>
              <a:buFont typeface="Arial" panose="020B0604020202020204"/>
              <a:buChar char="•"/>
            </a:pPr>
            <a:r>
              <a:rPr lang="en-US" b="1" dirty="0"/>
              <a:t>Study 3M Flag Highlighters</a:t>
            </a:r>
          </a:p>
          <a:p>
            <a:pPr>
              <a:buFont typeface="Arial" panose="020B0604020202020204"/>
              <a:buChar char="•"/>
            </a:pPr>
            <a:r>
              <a:rPr lang="en-US" b="1" dirty="0"/>
              <a:t>Suggest Consumer Benefits and Retailer Benefits</a:t>
            </a:r>
          </a:p>
          <a:p>
            <a:pPr>
              <a:buFont typeface="Arial" panose="020B0604020202020204"/>
              <a:buChar char="•"/>
            </a:pPr>
            <a:r>
              <a:rPr lang="en-US" b="1" dirty="0"/>
              <a:t>Compose a Product Positioning Statement that Links it to 3M’s Branding Strategy for the Product</a:t>
            </a:r>
            <a:endParaRPr lang="en-US" dirty="0"/>
          </a:p>
        </p:txBody>
      </p:sp>
      <p:grpSp>
        <p:nvGrpSpPr>
          <p:cNvPr id="3" name="Group 2" descr="Click for the 3M Post-It flag highlighter ad."/>
          <p:cNvGrpSpPr/>
          <p:nvPr/>
        </p:nvGrpSpPr>
        <p:grpSpPr>
          <a:xfrm>
            <a:off x="663413" y="5346699"/>
            <a:ext cx="2931243" cy="762000"/>
            <a:chOff x="663413" y="5346699"/>
            <a:chExt cx="2931243" cy="762000"/>
          </a:xfrm>
        </p:grpSpPr>
        <p:pic>
          <p:nvPicPr>
            <p:cNvPr id="11" name="Picture 10">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96144" y="5346699"/>
              <a:ext cx="798512" cy="762000"/>
            </a:xfrm>
            <a:prstGeom prst="rect">
              <a:avLst/>
            </a:prstGeom>
            <a:noFill/>
          </p:spPr>
        </p:pic>
        <p:sp>
          <p:nvSpPr>
            <p:cNvPr id="4" name="TextBox 3"/>
            <p:cNvSpPr txBox="1"/>
            <p:nvPr/>
          </p:nvSpPr>
          <p:spPr>
            <a:xfrm>
              <a:off x="663413" y="5404534"/>
              <a:ext cx="1830374" cy="646331"/>
            </a:xfrm>
            <a:prstGeom prst="rect">
              <a:avLst/>
            </a:prstGeom>
            <a:noFill/>
          </p:spPr>
          <p:txBody>
            <a:bodyPr wrap="none" rtlCol="0">
              <a:spAutoFit/>
            </a:bodyPr>
            <a:lstStyle/>
            <a:p>
              <a:pPr algn="ctr"/>
              <a:r>
                <a:rPr lang="en-US" sz="1800" b="1" dirty="0"/>
                <a:t>3M Post-it Flag</a:t>
              </a:r>
            </a:p>
            <a:p>
              <a:pPr algn="ctr"/>
              <a:r>
                <a:rPr lang="en-US" sz="1800" b="1" dirty="0"/>
                <a:t> Highlighter Ad</a:t>
              </a:r>
            </a:p>
          </p:txBody>
        </p:sp>
      </p:grpSp>
      <p:grpSp>
        <p:nvGrpSpPr>
          <p:cNvPr id="7" name="Group 6" descr="Click for the 3M Post-it Flag Highlighter website."/>
          <p:cNvGrpSpPr/>
          <p:nvPr/>
        </p:nvGrpSpPr>
        <p:grpSpPr>
          <a:xfrm>
            <a:off x="5211456" y="5346699"/>
            <a:ext cx="3475344" cy="762000"/>
            <a:chOff x="5211456" y="5346699"/>
            <a:chExt cx="3475344" cy="762000"/>
          </a:xfrm>
        </p:grpSpPr>
        <p:pic>
          <p:nvPicPr>
            <p:cNvPr id="101417" name="Picture 41">
              <a:hlinkClick r:id="rId5"/>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1456" y="5346699"/>
              <a:ext cx="798512" cy="762000"/>
            </a:xfrm>
            <a:prstGeom prst="rect">
              <a:avLst/>
            </a:prstGeom>
            <a:noFill/>
          </p:spPr>
        </p:pic>
        <p:sp>
          <p:nvSpPr>
            <p:cNvPr id="2" name="TextBox 1"/>
            <p:cNvSpPr txBox="1"/>
            <p:nvPr/>
          </p:nvSpPr>
          <p:spPr>
            <a:xfrm>
              <a:off x="6274921" y="5404533"/>
              <a:ext cx="2411879" cy="646331"/>
            </a:xfrm>
            <a:prstGeom prst="rect">
              <a:avLst/>
            </a:prstGeom>
            <a:noFill/>
          </p:spPr>
          <p:txBody>
            <a:bodyPr wrap="none" rtlCol="0">
              <a:spAutoFit/>
            </a:bodyPr>
            <a:lstStyle/>
            <a:p>
              <a:pPr algn="ctr"/>
              <a:r>
                <a:rPr lang="en-US" sz="1800" b="1" dirty="0"/>
                <a:t>3M Post-it Flag</a:t>
              </a:r>
            </a:p>
            <a:p>
              <a:pPr algn="ctr"/>
              <a:r>
                <a:rPr lang="en-US" sz="1800" b="1" dirty="0"/>
                <a:t>Highlighter Website</a:t>
              </a:r>
            </a:p>
          </p:txBody>
        </p:sp>
      </p:gr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p:cNvSpPr>
            <a:spLocks noGrp="1"/>
          </p:cNvSpPr>
          <p:nvPr>
            <p:ph type="title"/>
          </p:nvPr>
        </p:nvSpPr>
        <p:spPr/>
        <p:txBody>
          <a:bodyPr/>
          <a:lstStyle/>
          <a:p>
            <a:r>
              <a:rPr lang="en-US" dirty="0"/>
              <a:t>Product and Branding Handout</a:t>
            </a:r>
          </a:p>
        </p:txBody>
      </p:sp>
      <p:pic>
        <p:nvPicPr>
          <p:cNvPr id="7" name="Picture 5" descr="3M Post-It Flag and Highlighter Product and Branding Strategies Handout."/>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968500" y="127000"/>
            <a:ext cx="4590143" cy="6426200"/>
          </a:xfrm>
          <a:prstGeom prst="rect">
            <a:avLst/>
          </a:prstGeom>
          <a:noFill/>
        </p:spPr>
      </p:pic>
      <p:sp>
        <p:nvSpPr>
          <p:cNvPr id="5" name="Text Placeholder 4"/>
          <p:cNvSpPr>
            <a:spLocks noGrp="1"/>
          </p:cNvSpPr>
          <p:nvPr>
            <p:ph type="body" sz="quarter" idx="11"/>
          </p:nvPr>
        </p:nvSpPr>
        <p:spPr/>
        <p:txBody>
          <a:bodyPr/>
          <a:lstStyle/>
          <a:p>
            <a:endParaRPr lang="en-US"/>
          </a:p>
        </p:txBody>
      </p:sp>
      <p:sp>
        <p:nvSpPr>
          <p:cNvPr id="6" name="Text Placeholder 5"/>
          <p:cNvSpPr>
            <a:spLocks noGrp="1"/>
          </p:cNvSpPr>
          <p:nvPr>
            <p:ph type="body" sz="quarter" idx="16"/>
          </p:nvPr>
        </p:nvSpPr>
        <p:spPr/>
        <p:txBody>
          <a:bodyPr/>
          <a:lstStyle/>
          <a:p>
            <a:endParaRPr lang="en-US"/>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p:cNvSpPr>
            <a:spLocks noGrp="1"/>
          </p:cNvSpPr>
          <p:nvPr>
            <p:ph type="title"/>
          </p:nvPr>
        </p:nvSpPr>
        <p:spPr/>
        <p:txBody>
          <a:bodyPr/>
          <a:lstStyle/>
          <a:p>
            <a:r>
              <a:rPr lang="en-US" dirty="0"/>
              <a:t>Product and Branding Answers Handout</a:t>
            </a:r>
          </a:p>
        </p:txBody>
      </p:sp>
      <p:pic>
        <p:nvPicPr>
          <p:cNvPr id="7" name="Picture 3" descr="3M Post-It Flag and Highlighter Product and Branding Strategies Answers Handout."/>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892300" y="201235"/>
            <a:ext cx="4766999" cy="6351965"/>
          </a:xfrm>
          <a:prstGeom prst="rect">
            <a:avLst/>
          </a:prstGeom>
          <a:noFill/>
        </p:spPr>
      </p:pic>
      <p:sp>
        <p:nvSpPr>
          <p:cNvPr id="5" name="Text Placeholder 4"/>
          <p:cNvSpPr>
            <a:spLocks noGrp="1"/>
          </p:cNvSpPr>
          <p:nvPr>
            <p:ph type="body" sz="quarter" idx="11"/>
          </p:nvPr>
        </p:nvSpPr>
        <p:spPr/>
        <p:txBody>
          <a:bodyPr/>
          <a:lstStyle/>
          <a:p>
            <a:endParaRPr lang="en-US"/>
          </a:p>
        </p:txBody>
      </p:sp>
      <p:sp>
        <p:nvSpPr>
          <p:cNvPr id="6" name="Text Placeholder 5"/>
          <p:cNvSpPr>
            <a:spLocks noGrp="1"/>
          </p:cNvSpPr>
          <p:nvPr>
            <p:ph type="body" sz="quarter" idx="16"/>
          </p:nvPr>
        </p:nvSpPr>
        <p:spPr/>
        <p:txBody>
          <a:bodyPr/>
          <a:lstStyle/>
          <a:p>
            <a:endParaRPr lang="en-US"/>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0106" name="AutoShape 10"/>
          <p:cNvSpPr>
            <a:spLocks noChangeArrowheads="1"/>
          </p:cNvSpPr>
          <p:nvPr/>
        </p:nvSpPr>
        <p:spPr bwMode="auto">
          <a:xfrm>
            <a:off x="454025" y="1398588"/>
            <a:ext cx="8229600" cy="4113212"/>
          </a:xfrm>
          <a:prstGeom prst="roundRect">
            <a:avLst>
              <a:gd name="adj" fmla="val 3514"/>
            </a:avLst>
          </a:prstGeom>
          <a:noFill/>
          <a:ln w="57150">
            <a:solidFill>
              <a:srgbClr val="A50532"/>
            </a:solidFill>
            <a:round/>
          </a:ln>
          <a:effectLst/>
        </p:spPr>
        <p:txBody>
          <a:bodyPr wrap="none" anchor="ctr"/>
          <a:lstStyle/>
          <a:p>
            <a:pPr algn="ctr" eaLnBrk="1" hangingPunct="1">
              <a:lnSpc>
                <a:spcPct val="85000"/>
              </a:lnSpc>
              <a:spcBef>
                <a:spcPct val="30000"/>
              </a:spcBef>
              <a:defRPr/>
            </a:pPr>
            <a:endParaRPr lang="en-US" sz="2000" b="1" dirty="0">
              <a:cs typeface="+mn-cs"/>
            </a:endParaRPr>
          </a:p>
        </p:txBody>
      </p:sp>
      <p:pic>
        <p:nvPicPr>
          <p:cNvPr id="105474" name="Picture 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788" y="134938"/>
            <a:ext cx="8231187" cy="1143000"/>
          </a:xfrm>
          <a:prstGeom prst="rect">
            <a:avLst/>
          </a:prstGeom>
          <a:noFill/>
          <a:ln>
            <a:noFill/>
          </a:ln>
        </p:spPr>
      </p:pic>
      <p:sp>
        <p:nvSpPr>
          <p:cNvPr id="2" name="Title 1"/>
          <p:cNvSpPr>
            <a:spLocks noGrp="1"/>
          </p:cNvSpPr>
          <p:nvPr>
            <p:ph type="title"/>
          </p:nvPr>
        </p:nvSpPr>
        <p:spPr/>
        <p:txBody>
          <a:bodyPr/>
          <a:lstStyle/>
          <a:p>
            <a:r>
              <a:rPr lang="en-US" b="1" dirty="0">
                <a:solidFill>
                  <a:srgbClr val="A50532"/>
                </a:solidFill>
              </a:rPr>
              <a:t>Market Segmentation</a:t>
            </a:r>
            <a:endParaRPr lang="en-US" dirty="0"/>
          </a:p>
        </p:txBody>
      </p:sp>
      <p:sp>
        <p:nvSpPr>
          <p:cNvPr id="3" name="Content Placeholder 2"/>
          <p:cNvSpPr>
            <a:spLocks noGrp="1"/>
          </p:cNvSpPr>
          <p:nvPr>
            <p:ph idx="1"/>
          </p:nvPr>
        </p:nvSpPr>
        <p:spPr/>
        <p:txBody>
          <a:bodyPr/>
          <a:lstStyle/>
          <a:p>
            <a:pPr marL="0" indent="0">
              <a:buNone/>
            </a:pPr>
            <a:r>
              <a:rPr lang="en-US" b="1" dirty="0"/>
              <a:t>Market segmentation</a:t>
            </a:r>
            <a:r>
              <a:rPr lang="en-US" dirty="0"/>
              <a:t> involves aggregating prospective buyers into groups, or segments, that (1) have common needs and (2) will respond similarly to a marketing action.</a:t>
            </a:r>
          </a:p>
        </p:txBody>
      </p:sp>
      <p:pic>
        <p:nvPicPr>
          <p:cNvPr id="105477" name="Picture 15">
            <a:hlinkClick r:id="rId4" action="ppaction://hlinksldjump"/>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56563" y="5797550"/>
            <a:ext cx="798512" cy="742950"/>
          </a:xfrm>
          <a:prstGeom prst="rect">
            <a:avLst/>
          </a:prstGeom>
          <a:noFill/>
          <a:ln>
            <a:noFill/>
          </a:ln>
        </p:spPr>
      </p:pic>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4546" name="AutoShape 2"/>
          <p:cNvSpPr>
            <a:spLocks noChangeArrowheads="1"/>
          </p:cNvSpPr>
          <p:nvPr/>
        </p:nvSpPr>
        <p:spPr bwMode="auto">
          <a:xfrm>
            <a:off x="454025" y="1398588"/>
            <a:ext cx="8229600" cy="4113212"/>
          </a:xfrm>
          <a:prstGeom prst="roundRect">
            <a:avLst>
              <a:gd name="adj" fmla="val 3514"/>
            </a:avLst>
          </a:prstGeom>
          <a:noFill/>
          <a:ln w="57150">
            <a:solidFill>
              <a:srgbClr val="A50532"/>
            </a:solidFill>
            <a:round/>
          </a:ln>
          <a:effectLst/>
        </p:spPr>
        <p:txBody>
          <a:bodyPr wrap="none" anchor="ctr"/>
          <a:lstStyle/>
          <a:p>
            <a:pPr algn="ctr" eaLnBrk="1" hangingPunct="1">
              <a:lnSpc>
                <a:spcPct val="85000"/>
              </a:lnSpc>
              <a:spcBef>
                <a:spcPct val="30000"/>
              </a:spcBef>
              <a:defRPr/>
            </a:pPr>
            <a:endParaRPr lang="en-US" sz="2000" b="1" dirty="0">
              <a:cs typeface="+mn-cs"/>
            </a:endParaRPr>
          </a:p>
        </p:txBody>
      </p:sp>
      <p:pic>
        <p:nvPicPr>
          <p:cNvPr id="10957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788" y="134938"/>
            <a:ext cx="8231187" cy="1143000"/>
          </a:xfrm>
          <a:prstGeom prst="rect">
            <a:avLst/>
          </a:prstGeom>
          <a:noFill/>
          <a:ln>
            <a:noFill/>
          </a:ln>
        </p:spPr>
      </p:pic>
      <p:sp>
        <p:nvSpPr>
          <p:cNvPr id="2" name="Title 1"/>
          <p:cNvSpPr>
            <a:spLocks noGrp="1"/>
          </p:cNvSpPr>
          <p:nvPr>
            <p:ph type="title"/>
          </p:nvPr>
        </p:nvSpPr>
        <p:spPr/>
        <p:txBody>
          <a:bodyPr/>
          <a:lstStyle/>
          <a:p>
            <a:r>
              <a:rPr lang="en-US" b="1" dirty="0">
                <a:solidFill>
                  <a:srgbClr val="A50532"/>
                </a:solidFill>
              </a:rPr>
              <a:t>Product Differentiation</a:t>
            </a:r>
            <a:endParaRPr lang="en-US" dirty="0"/>
          </a:p>
        </p:txBody>
      </p:sp>
      <p:sp>
        <p:nvSpPr>
          <p:cNvPr id="3" name="Content Placeholder 2"/>
          <p:cNvSpPr>
            <a:spLocks noGrp="1"/>
          </p:cNvSpPr>
          <p:nvPr>
            <p:ph idx="1"/>
          </p:nvPr>
        </p:nvSpPr>
        <p:spPr/>
        <p:txBody>
          <a:bodyPr/>
          <a:lstStyle/>
          <a:p>
            <a:pPr marL="0" indent="0">
              <a:buNone/>
            </a:pPr>
            <a:r>
              <a:rPr lang="en-US" b="1" dirty="0"/>
              <a:t>Product differentiation</a:t>
            </a:r>
            <a:r>
              <a:rPr lang="en-US" dirty="0"/>
              <a:t> is a marketing strategy that involves a firm using different marketing mix actions to help consumers perceive the product as being different and better than competing products.</a:t>
            </a:r>
          </a:p>
        </p:txBody>
      </p:sp>
      <p:pic>
        <p:nvPicPr>
          <p:cNvPr id="109572" name="Picture 6">
            <a:hlinkClick r:id="rId4" action="ppaction://hlinksldjump"/>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56563" y="5797550"/>
            <a:ext cx="798512" cy="742950"/>
          </a:xfrm>
          <a:prstGeom prst="rect">
            <a:avLst/>
          </a:prstGeom>
          <a:noFill/>
          <a:ln>
            <a:noFill/>
          </a:ln>
        </p:spPr>
      </p:pic>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4546" name="AutoShape 2"/>
          <p:cNvSpPr>
            <a:spLocks noChangeArrowheads="1"/>
          </p:cNvSpPr>
          <p:nvPr/>
        </p:nvSpPr>
        <p:spPr bwMode="auto">
          <a:xfrm>
            <a:off x="454025" y="1398588"/>
            <a:ext cx="8229600" cy="4113212"/>
          </a:xfrm>
          <a:prstGeom prst="roundRect">
            <a:avLst>
              <a:gd name="adj" fmla="val 3514"/>
            </a:avLst>
          </a:prstGeom>
          <a:noFill/>
          <a:ln w="57150">
            <a:solidFill>
              <a:srgbClr val="A50532"/>
            </a:solidFill>
            <a:round/>
          </a:ln>
          <a:effectLst/>
        </p:spPr>
        <p:txBody>
          <a:bodyPr wrap="none" anchor="ctr"/>
          <a:lstStyle/>
          <a:p>
            <a:pPr algn="ctr" eaLnBrk="1" hangingPunct="1">
              <a:lnSpc>
                <a:spcPct val="85000"/>
              </a:lnSpc>
              <a:spcBef>
                <a:spcPct val="30000"/>
              </a:spcBef>
              <a:defRPr/>
            </a:pPr>
            <a:endParaRPr lang="en-US" sz="2000" b="1" dirty="0">
              <a:cs typeface="+mn-cs"/>
            </a:endParaRPr>
          </a:p>
        </p:txBody>
      </p:sp>
      <p:pic>
        <p:nvPicPr>
          <p:cNvPr id="11161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788" y="134938"/>
            <a:ext cx="8231187" cy="1143000"/>
          </a:xfrm>
          <a:prstGeom prst="rect">
            <a:avLst/>
          </a:prstGeom>
          <a:noFill/>
          <a:ln>
            <a:noFill/>
          </a:ln>
        </p:spPr>
      </p:pic>
      <p:sp>
        <p:nvSpPr>
          <p:cNvPr id="2" name="Title 1"/>
          <p:cNvSpPr>
            <a:spLocks noGrp="1"/>
          </p:cNvSpPr>
          <p:nvPr>
            <p:ph type="title"/>
          </p:nvPr>
        </p:nvSpPr>
        <p:spPr/>
        <p:txBody>
          <a:bodyPr/>
          <a:lstStyle/>
          <a:p>
            <a:r>
              <a:rPr lang="en-US" b="1" dirty="0">
                <a:solidFill>
                  <a:srgbClr val="A50532"/>
                </a:solidFill>
              </a:rPr>
              <a:t>Market-Product Grid</a:t>
            </a:r>
            <a:endParaRPr lang="en-US" dirty="0"/>
          </a:p>
        </p:txBody>
      </p:sp>
      <p:sp>
        <p:nvSpPr>
          <p:cNvPr id="3" name="Content Placeholder 2"/>
          <p:cNvSpPr>
            <a:spLocks noGrp="1"/>
          </p:cNvSpPr>
          <p:nvPr>
            <p:ph idx="1"/>
          </p:nvPr>
        </p:nvSpPr>
        <p:spPr/>
        <p:txBody>
          <a:bodyPr/>
          <a:lstStyle/>
          <a:p>
            <a:pPr marL="0" indent="0">
              <a:buNone/>
            </a:pPr>
            <a:r>
              <a:rPr lang="en-US" dirty="0"/>
              <a:t>A </a:t>
            </a:r>
            <a:r>
              <a:rPr lang="en-US" b="1" dirty="0"/>
              <a:t>market-product grid</a:t>
            </a:r>
            <a:r>
              <a:rPr lang="en-US" dirty="0"/>
              <a:t> is a framework to relate the market segments of potential buyers to products offered or potential marketing actions.</a:t>
            </a:r>
          </a:p>
        </p:txBody>
      </p:sp>
      <p:pic>
        <p:nvPicPr>
          <p:cNvPr id="111620" name="Picture 6">
            <a:hlinkClick r:id="rId4" action="ppaction://hlinksldjump"/>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56563" y="5797550"/>
            <a:ext cx="798512" cy="742950"/>
          </a:xfrm>
          <a:prstGeom prst="rect">
            <a:avLst/>
          </a:prstGeom>
          <a:noFill/>
          <a:ln>
            <a:noFill/>
          </a:ln>
        </p:spPr>
      </p:pic>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4546" name="AutoShape 2"/>
          <p:cNvSpPr>
            <a:spLocks noChangeArrowheads="1"/>
          </p:cNvSpPr>
          <p:nvPr/>
        </p:nvSpPr>
        <p:spPr bwMode="auto">
          <a:xfrm>
            <a:off x="454025" y="1398588"/>
            <a:ext cx="8229600" cy="4113212"/>
          </a:xfrm>
          <a:prstGeom prst="roundRect">
            <a:avLst>
              <a:gd name="adj" fmla="val 3514"/>
            </a:avLst>
          </a:prstGeom>
          <a:noFill/>
          <a:ln w="57150">
            <a:solidFill>
              <a:srgbClr val="A50532"/>
            </a:solidFill>
            <a:round/>
          </a:ln>
          <a:effectLst/>
        </p:spPr>
        <p:txBody>
          <a:bodyPr wrap="none" anchor="ctr"/>
          <a:lstStyle/>
          <a:p>
            <a:pPr algn="ctr" eaLnBrk="1" hangingPunct="1">
              <a:lnSpc>
                <a:spcPct val="85000"/>
              </a:lnSpc>
              <a:spcBef>
                <a:spcPct val="30000"/>
              </a:spcBef>
              <a:defRPr/>
            </a:pPr>
            <a:endParaRPr lang="en-US" sz="2000" b="1" dirty="0">
              <a:cs typeface="+mn-cs"/>
            </a:endParaRPr>
          </a:p>
        </p:txBody>
      </p:sp>
      <p:pic>
        <p:nvPicPr>
          <p:cNvPr id="117762"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788" y="134938"/>
            <a:ext cx="8231187" cy="1143000"/>
          </a:xfrm>
          <a:prstGeom prst="rect">
            <a:avLst/>
          </a:prstGeom>
          <a:noFill/>
          <a:ln>
            <a:noFill/>
          </a:ln>
        </p:spPr>
      </p:pic>
      <p:sp>
        <p:nvSpPr>
          <p:cNvPr id="2" name="Title 1"/>
          <p:cNvSpPr>
            <a:spLocks noGrp="1"/>
          </p:cNvSpPr>
          <p:nvPr>
            <p:ph type="title"/>
          </p:nvPr>
        </p:nvSpPr>
        <p:spPr/>
        <p:txBody>
          <a:bodyPr/>
          <a:lstStyle/>
          <a:p>
            <a:r>
              <a:rPr lang="en-US" b="1" dirty="0">
                <a:solidFill>
                  <a:srgbClr val="A50532"/>
                </a:solidFill>
              </a:rPr>
              <a:t>Product Positioning</a:t>
            </a:r>
            <a:endParaRPr lang="en-US" dirty="0"/>
          </a:p>
        </p:txBody>
      </p:sp>
      <p:sp>
        <p:nvSpPr>
          <p:cNvPr id="3" name="Content Placeholder 2"/>
          <p:cNvSpPr>
            <a:spLocks noGrp="1"/>
          </p:cNvSpPr>
          <p:nvPr>
            <p:ph idx="1"/>
          </p:nvPr>
        </p:nvSpPr>
        <p:spPr/>
        <p:txBody>
          <a:bodyPr/>
          <a:lstStyle/>
          <a:p>
            <a:pPr marL="0" indent="0">
              <a:buNone/>
            </a:pPr>
            <a:r>
              <a:rPr lang="en-US" b="1" dirty="0"/>
              <a:t>Product positioning </a:t>
            </a:r>
            <a:r>
              <a:rPr lang="en-US" dirty="0"/>
              <a:t>is the place a product occupies in consumer</a:t>
            </a:r>
            <a:r>
              <a:rPr lang="en-US" altLang="ja-JP" dirty="0"/>
              <a:t>s’ minds based on important attributes relative to competitive products.</a:t>
            </a:r>
            <a:endParaRPr lang="en-US" dirty="0"/>
          </a:p>
        </p:txBody>
      </p:sp>
      <p:pic>
        <p:nvPicPr>
          <p:cNvPr id="117764" name="Picture 6">
            <a:hlinkClick r:id="rId4" action="ppaction://hlinksldjump"/>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56563" y="5797550"/>
            <a:ext cx="798512" cy="742950"/>
          </a:xfrm>
          <a:prstGeom prst="rect">
            <a:avLst/>
          </a:prstGeom>
          <a:noFill/>
          <a:ln>
            <a:noFill/>
          </a:ln>
        </p:spPr>
      </p:pic>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4546" name="AutoShape 2"/>
          <p:cNvSpPr>
            <a:spLocks noChangeArrowheads="1"/>
          </p:cNvSpPr>
          <p:nvPr/>
        </p:nvSpPr>
        <p:spPr bwMode="auto">
          <a:xfrm>
            <a:off x="454025" y="1398588"/>
            <a:ext cx="8229600" cy="4113212"/>
          </a:xfrm>
          <a:prstGeom prst="roundRect">
            <a:avLst>
              <a:gd name="adj" fmla="val 3514"/>
            </a:avLst>
          </a:prstGeom>
          <a:noFill/>
          <a:ln w="57150">
            <a:solidFill>
              <a:srgbClr val="A50532"/>
            </a:solidFill>
            <a:round/>
          </a:ln>
          <a:effectLst/>
        </p:spPr>
        <p:txBody>
          <a:bodyPr wrap="none" anchor="ctr"/>
          <a:lstStyle/>
          <a:p>
            <a:pPr algn="ctr" eaLnBrk="1" hangingPunct="1">
              <a:lnSpc>
                <a:spcPct val="85000"/>
              </a:lnSpc>
              <a:spcBef>
                <a:spcPct val="30000"/>
              </a:spcBef>
              <a:defRPr/>
            </a:pPr>
            <a:endParaRPr lang="en-US" sz="2000" b="1" dirty="0">
              <a:cs typeface="+mn-cs"/>
            </a:endParaRPr>
          </a:p>
        </p:txBody>
      </p:sp>
      <p:pic>
        <p:nvPicPr>
          <p:cNvPr id="11981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788" y="134938"/>
            <a:ext cx="8231187" cy="1143000"/>
          </a:xfrm>
          <a:prstGeom prst="rect">
            <a:avLst/>
          </a:prstGeom>
          <a:noFill/>
          <a:ln>
            <a:noFill/>
          </a:ln>
        </p:spPr>
      </p:pic>
      <p:sp>
        <p:nvSpPr>
          <p:cNvPr id="2" name="Title 1"/>
          <p:cNvSpPr>
            <a:spLocks noGrp="1"/>
          </p:cNvSpPr>
          <p:nvPr>
            <p:ph type="title"/>
          </p:nvPr>
        </p:nvSpPr>
        <p:spPr/>
        <p:txBody>
          <a:bodyPr/>
          <a:lstStyle/>
          <a:p>
            <a:r>
              <a:rPr lang="en-US" b="1" dirty="0">
                <a:solidFill>
                  <a:srgbClr val="A50532"/>
                </a:solidFill>
              </a:rPr>
              <a:t>Product Repositioning</a:t>
            </a:r>
            <a:endParaRPr lang="en-US" dirty="0"/>
          </a:p>
        </p:txBody>
      </p:sp>
      <p:sp>
        <p:nvSpPr>
          <p:cNvPr id="3" name="Content Placeholder 2"/>
          <p:cNvSpPr>
            <a:spLocks noGrp="1"/>
          </p:cNvSpPr>
          <p:nvPr>
            <p:ph idx="1"/>
          </p:nvPr>
        </p:nvSpPr>
        <p:spPr/>
        <p:txBody>
          <a:bodyPr/>
          <a:lstStyle/>
          <a:p>
            <a:pPr marL="0" indent="0">
              <a:buNone/>
            </a:pPr>
            <a:r>
              <a:rPr lang="en-US" b="1" dirty="0"/>
              <a:t>Product repositioning </a:t>
            </a:r>
            <a:r>
              <a:rPr lang="en-US" dirty="0"/>
              <a:t>involves changing the place a product occupies in a consumer’</a:t>
            </a:r>
            <a:r>
              <a:rPr lang="en-US" altLang="ja-JP" dirty="0"/>
              <a:t>s mind relative to competitive products.</a:t>
            </a:r>
            <a:endParaRPr lang="en-US" dirty="0"/>
          </a:p>
        </p:txBody>
      </p:sp>
      <p:pic>
        <p:nvPicPr>
          <p:cNvPr id="119812" name="Picture 6">
            <a:hlinkClick r:id="rId4" action="ppaction://hlinksldjump"/>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56563" y="5786765"/>
            <a:ext cx="798512" cy="742950"/>
          </a:xfrm>
          <a:prstGeom prst="rect">
            <a:avLst/>
          </a:prstGeom>
          <a:noFill/>
          <a:ln>
            <a:noFill/>
          </a:ln>
        </p:spPr>
      </p:pic>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4546" name="AutoShape 2"/>
          <p:cNvSpPr>
            <a:spLocks noChangeArrowheads="1"/>
          </p:cNvSpPr>
          <p:nvPr/>
        </p:nvSpPr>
        <p:spPr bwMode="auto">
          <a:xfrm>
            <a:off x="454025" y="1398588"/>
            <a:ext cx="8229600" cy="4113212"/>
          </a:xfrm>
          <a:prstGeom prst="roundRect">
            <a:avLst>
              <a:gd name="adj" fmla="val 3514"/>
            </a:avLst>
          </a:prstGeom>
          <a:noFill/>
          <a:ln w="57150">
            <a:solidFill>
              <a:srgbClr val="A50532"/>
            </a:solidFill>
            <a:round/>
          </a:ln>
          <a:effectLst/>
        </p:spPr>
        <p:txBody>
          <a:bodyPr wrap="none" anchor="ctr"/>
          <a:lstStyle/>
          <a:p>
            <a:pPr algn="ctr" eaLnBrk="1" hangingPunct="1">
              <a:lnSpc>
                <a:spcPct val="85000"/>
              </a:lnSpc>
              <a:spcBef>
                <a:spcPct val="30000"/>
              </a:spcBef>
              <a:defRPr/>
            </a:pPr>
            <a:endParaRPr lang="en-US" sz="2000" b="1" dirty="0">
              <a:cs typeface="+mn-cs"/>
            </a:endParaRPr>
          </a:p>
        </p:txBody>
      </p:sp>
      <p:pic>
        <p:nvPicPr>
          <p:cNvPr id="3389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788" y="134938"/>
            <a:ext cx="8231187" cy="1143000"/>
          </a:xfrm>
          <a:prstGeom prst="rect">
            <a:avLst/>
          </a:prstGeom>
          <a:noFill/>
          <a:ln>
            <a:noFill/>
          </a:ln>
        </p:spPr>
      </p:pic>
      <p:sp>
        <p:nvSpPr>
          <p:cNvPr id="2" name="Title 1"/>
          <p:cNvSpPr>
            <a:spLocks noGrp="1"/>
          </p:cNvSpPr>
          <p:nvPr>
            <p:ph type="title"/>
          </p:nvPr>
        </p:nvSpPr>
        <p:spPr/>
        <p:txBody>
          <a:bodyPr/>
          <a:lstStyle/>
          <a:p>
            <a:r>
              <a:rPr lang="en-US" b="1" dirty="0">
                <a:solidFill>
                  <a:srgbClr val="A50532"/>
                </a:solidFill>
              </a:rPr>
              <a:t>Perceptual Map</a:t>
            </a:r>
            <a:endParaRPr lang="en-US" dirty="0"/>
          </a:p>
        </p:txBody>
      </p:sp>
      <p:sp>
        <p:nvSpPr>
          <p:cNvPr id="3" name="Content Placeholder 2"/>
          <p:cNvSpPr>
            <a:spLocks noGrp="1"/>
          </p:cNvSpPr>
          <p:nvPr>
            <p:ph idx="1"/>
          </p:nvPr>
        </p:nvSpPr>
        <p:spPr/>
        <p:txBody>
          <a:bodyPr/>
          <a:lstStyle/>
          <a:p>
            <a:pPr marL="0" indent="0">
              <a:buNone/>
            </a:pPr>
            <a:r>
              <a:rPr lang="en-US" dirty="0"/>
              <a:t>A </a:t>
            </a:r>
            <a:r>
              <a:rPr lang="en-US" b="1" dirty="0"/>
              <a:t>perceptual map</a:t>
            </a:r>
            <a:r>
              <a:rPr lang="en-US" dirty="0"/>
              <a:t> is a means of displaying in two dimensions the location of products or brands in the minds of consumers to enable a manager to see how they perceive competing products or brands, as well as the firm’</a:t>
            </a:r>
            <a:r>
              <a:rPr lang="en-US" altLang="ja-JP" dirty="0"/>
              <a:t>s own product or brand.</a:t>
            </a:r>
            <a:endParaRPr lang="en-US" dirty="0"/>
          </a:p>
        </p:txBody>
      </p:sp>
      <p:pic>
        <p:nvPicPr>
          <p:cNvPr id="338949" name="Picture 6">
            <a:hlinkClick r:id="rId4" action="ppaction://hlinksldjump"/>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56563" y="5797550"/>
            <a:ext cx="798512" cy="742950"/>
          </a:xfrm>
          <a:prstGeom prst="rect">
            <a:avLst/>
          </a:prstGeom>
          <a:noFill/>
          <a:ln>
            <a:noFill/>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8972" y="228600"/>
            <a:ext cx="8985027" cy="609600"/>
          </a:xfrm>
        </p:spPr>
        <p:txBody>
          <a:bodyPr/>
          <a:lstStyle/>
          <a:p>
            <a:pPr algn="l"/>
            <a:r>
              <a:rPr lang="en-US" sz="2800" dirty="0">
                <a:solidFill>
                  <a:srgbClr val="7493E2"/>
                </a:solidFill>
                <a:effectLst>
                  <a:outerShdw blurRad="38100" dist="38100" dir="2700000" algn="tl">
                    <a:srgbClr val="DDDDDD"/>
                  </a:outerShdw>
                </a:effectLst>
              </a:rPr>
              <a:t>FIGURE 8-1</a:t>
            </a:r>
            <a:r>
              <a:rPr lang="en-US" sz="2800" b="1" dirty="0"/>
              <a:t>  Market segmentation links market needs to an organization’s marketing program through marketing mix actions.</a:t>
            </a:r>
            <a:endParaRPr lang="en-US" sz="2800" dirty="0"/>
          </a:p>
        </p:txBody>
      </p:sp>
      <p:pic>
        <p:nvPicPr>
          <p:cNvPr id="6" name="Content Placeholder 5" descr="A graphic lists the steps of market segmentation."/>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8973" y="2641600"/>
            <a:ext cx="8845327" cy="2246144"/>
          </a:xfrm>
          <a:prstGeom prst="rect">
            <a:avLst/>
          </a:prstGeom>
        </p:spPr>
      </p:pic>
      <p:sp>
        <p:nvSpPr>
          <p:cNvPr id="5" name="Text Placeholder 4"/>
          <p:cNvSpPr>
            <a:spLocks noGrp="1"/>
          </p:cNvSpPr>
          <p:nvPr>
            <p:ph type="body" sz="quarter" idx="16"/>
          </p:nvPr>
        </p:nvSpPr>
        <p:spPr/>
        <p:txBody>
          <a:bodyPr/>
          <a:lstStyle/>
          <a:p>
            <a:r>
              <a:rPr lang="en-US" dirty="0">
                <a:hlinkClick r:id="rId4" action="ppaction://hlinksldjump"/>
              </a:rPr>
              <a:t>Jump to Appendix 1 long image description</a:t>
            </a:r>
          </a:p>
        </p:txBody>
      </p:sp>
      <p:sp>
        <p:nvSpPr>
          <p:cNvPr id="4" name="Text Placeholder 3" hidden="1"/>
          <p:cNvSpPr>
            <a:spLocks noGrp="1"/>
          </p:cNvSpPr>
          <p:nvPr>
            <p:ph type="body" sz="quarter" idx="11"/>
          </p:nvPr>
        </p:nvSpPr>
        <p:spPr/>
        <p:txBody>
          <a:bodyPr/>
          <a:lstStyle/>
          <a:p>
            <a:endParaRPr lang="en-US" dirty="0"/>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4546" name="AutoShape 2"/>
          <p:cNvSpPr>
            <a:spLocks noChangeArrowheads="1"/>
          </p:cNvSpPr>
          <p:nvPr/>
        </p:nvSpPr>
        <p:spPr bwMode="auto">
          <a:xfrm>
            <a:off x="454025" y="1398588"/>
            <a:ext cx="8229600" cy="4113212"/>
          </a:xfrm>
          <a:prstGeom prst="roundRect">
            <a:avLst>
              <a:gd name="adj" fmla="val 3514"/>
            </a:avLst>
          </a:prstGeom>
          <a:noFill/>
          <a:ln w="57150">
            <a:solidFill>
              <a:srgbClr val="A50532"/>
            </a:solidFill>
            <a:round/>
          </a:ln>
          <a:effectLst/>
        </p:spPr>
        <p:txBody>
          <a:bodyPr wrap="none" anchor="ctr"/>
          <a:lstStyle/>
          <a:p>
            <a:pPr algn="ctr" eaLnBrk="1" hangingPunct="1">
              <a:lnSpc>
                <a:spcPct val="85000"/>
              </a:lnSpc>
              <a:spcBef>
                <a:spcPct val="30000"/>
              </a:spcBef>
              <a:defRPr/>
            </a:pPr>
            <a:endParaRPr lang="en-US" sz="2000" b="1" dirty="0">
              <a:cs typeface="+mn-cs"/>
            </a:endParaRPr>
          </a:p>
        </p:txBody>
      </p:sp>
      <p:pic>
        <p:nvPicPr>
          <p:cNvPr id="11366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788" y="134938"/>
            <a:ext cx="8231187" cy="1143000"/>
          </a:xfrm>
          <a:prstGeom prst="rect">
            <a:avLst/>
          </a:prstGeom>
          <a:noFill/>
          <a:ln>
            <a:noFill/>
          </a:ln>
        </p:spPr>
      </p:pic>
      <p:sp>
        <p:nvSpPr>
          <p:cNvPr id="2" name="Title 1"/>
          <p:cNvSpPr>
            <a:spLocks noGrp="1"/>
          </p:cNvSpPr>
          <p:nvPr>
            <p:ph type="title"/>
          </p:nvPr>
        </p:nvSpPr>
        <p:spPr/>
        <p:txBody>
          <a:bodyPr/>
          <a:lstStyle/>
          <a:p>
            <a:r>
              <a:rPr lang="en-US" b="1" dirty="0">
                <a:solidFill>
                  <a:srgbClr val="A50532"/>
                </a:solidFill>
              </a:rPr>
              <a:t>Usage Rate</a:t>
            </a:r>
            <a:endParaRPr lang="en-US" dirty="0"/>
          </a:p>
        </p:txBody>
      </p:sp>
      <p:sp>
        <p:nvSpPr>
          <p:cNvPr id="3" name="Content Placeholder 2"/>
          <p:cNvSpPr>
            <a:spLocks noGrp="1"/>
          </p:cNvSpPr>
          <p:nvPr>
            <p:ph idx="1"/>
          </p:nvPr>
        </p:nvSpPr>
        <p:spPr/>
        <p:txBody>
          <a:bodyPr/>
          <a:lstStyle/>
          <a:p>
            <a:pPr marL="0" indent="0" eaLnBrk="1" hangingPunct="1">
              <a:lnSpc>
                <a:spcPct val="85000"/>
              </a:lnSpc>
              <a:spcBef>
                <a:spcPct val="30000"/>
              </a:spcBef>
              <a:buNone/>
              <a:defRPr/>
            </a:pPr>
            <a:r>
              <a:rPr lang="en-US" b="1" dirty="0"/>
              <a:t>Usage rate</a:t>
            </a:r>
            <a:r>
              <a:rPr lang="en-US" dirty="0"/>
              <a:t> is the quantity consumed or patronage (store visits) during a specific period. Also called </a:t>
            </a:r>
            <a:r>
              <a:rPr lang="en-US" i="1" dirty="0"/>
              <a:t>frequency marketing</a:t>
            </a:r>
            <a:r>
              <a:rPr lang="en-US" dirty="0"/>
              <a:t>.</a:t>
            </a: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4546" name="AutoShape 2"/>
          <p:cNvSpPr>
            <a:spLocks noChangeArrowheads="1"/>
          </p:cNvSpPr>
          <p:nvPr/>
        </p:nvSpPr>
        <p:spPr bwMode="auto">
          <a:xfrm>
            <a:off x="454025" y="1398588"/>
            <a:ext cx="8229600" cy="4113212"/>
          </a:xfrm>
          <a:prstGeom prst="roundRect">
            <a:avLst>
              <a:gd name="adj" fmla="val 3514"/>
            </a:avLst>
          </a:prstGeom>
          <a:noFill/>
          <a:ln w="57150">
            <a:solidFill>
              <a:srgbClr val="A50532"/>
            </a:solidFill>
            <a:round/>
          </a:ln>
          <a:effectLst/>
        </p:spPr>
        <p:txBody>
          <a:bodyPr wrap="none" anchor="ctr"/>
          <a:lstStyle/>
          <a:p>
            <a:pPr algn="ctr" eaLnBrk="1" hangingPunct="1">
              <a:lnSpc>
                <a:spcPct val="85000"/>
              </a:lnSpc>
              <a:spcBef>
                <a:spcPct val="30000"/>
              </a:spcBef>
              <a:defRPr/>
            </a:pPr>
            <a:endParaRPr lang="en-US" sz="2000" b="1" dirty="0">
              <a:cs typeface="+mn-cs"/>
            </a:endParaRPr>
          </a:p>
        </p:txBody>
      </p:sp>
      <p:pic>
        <p:nvPicPr>
          <p:cNvPr id="1157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788" y="134938"/>
            <a:ext cx="8231187" cy="1143000"/>
          </a:xfrm>
          <a:prstGeom prst="rect">
            <a:avLst/>
          </a:prstGeom>
          <a:noFill/>
          <a:ln>
            <a:noFill/>
          </a:ln>
        </p:spPr>
      </p:pic>
      <p:sp>
        <p:nvSpPr>
          <p:cNvPr id="2" name="Title 1"/>
          <p:cNvSpPr>
            <a:spLocks noGrp="1"/>
          </p:cNvSpPr>
          <p:nvPr>
            <p:ph type="title"/>
          </p:nvPr>
        </p:nvSpPr>
        <p:spPr/>
        <p:txBody>
          <a:bodyPr/>
          <a:lstStyle/>
          <a:p>
            <a:r>
              <a:rPr lang="en-US" b="1" dirty="0">
                <a:solidFill>
                  <a:srgbClr val="A50532"/>
                </a:solidFill>
              </a:rPr>
              <a:t>80/20 Rule</a:t>
            </a:r>
            <a:endParaRPr lang="en-US" dirty="0"/>
          </a:p>
        </p:txBody>
      </p:sp>
      <p:sp>
        <p:nvSpPr>
          <p:cNvPr id="3" name="Content Placeholder 2"/>
          <p:cNvSpPr>
            <a:spLocks noGrp="1"/>
          </p:cNvSpPr>
          <p:nvPr>
            <p:ph idx="1"/>
          </p:nvPr>
        </p:nvSpPr>
        <p:spPr/>
        <p:txBody>
          <a:bodyPr/>
          <a:lstStyle/>
          <a:p>
            <a:pPr marL="0" indent="0">
              <a:buNone/>
            </a:pPr>
            <a:r>
              <a:rPr lang="en-US" dirty="0"/>
              <a:t>The </a:t>
            </a:r>
            <a:r>
              <a:rPr lang="en-US" b="1" dirty="0"/>
              <a:t>80/20 rule</a:t>
            </a:r>
            <a:r>
              <a:rPr lang="en-US" dirty="0"/>
              <a:t> is a concept that suggests 80 percent of a firm’s sales are obtained from 20 percent of its customers.</a:t>
            </a: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Appendix 1 </a:t>
            </a:r>
            <a:r>
              <a:rPr lang="en-US" sz="2400" dirty="0">
                <a:solidFill>
                  <a:srgbClr val="7493E2"/>
                </a:solidFill>
                <a:effectLst>
                  <a:outerShdw blurRad="38100" dist="38100" dir="2700000" algn="tl">
                    <a:srgbClr val="DDDDDD"/>
                  </a:outerShdw>
                </a:effectLst>
              </a:rPr>
              <a:t>FIGURE 8-1</a:t>
            </a:r>
            <a:r>
              <a:rPr lang="en-US" sz="2400" b="1" dirty="0"/>
              <a:t>  Market segmentation links market needs to an organization’s marketing program through marketing mix actions</a:t>
            </a:r>
            <a:endParaRPr lang="en-US" sz="2400" dirty="0"/>
          </a:p>
        </p:txBody>
      </p:sp>
      <p:sp>
        <p:nvSpPr>
          <p:cNvPr id="3" name="Content Placeholder 2"/>
          <p:cNvSpPr>
            <a:spLocks noGrp="1"/>
          </p:cNvSpPr>
          <p:nvPr>
            <p:ph idx="1"/>
          </p:nvPr>
        </p:nvSpPr>
        <p:spPr>
          <a:xfrm>
            <a:off x="457200" y="1181100"/>
            <a:ext cx="8229600" cy="5372100"/>
          </a:xfrm>
        </p:spPr>
        <p:txBody>
          <a:bodyPr/>
          <a:lstStyle/>
          <a:p>
            <a:pPr marL="0" indent="0">
              <a:buNone/>
            </a:pPr>
            <a:r>
              <a:rPr lang="en-US" dirty="0"/>
              <a:t>The first step in market segmentation is to identify market needs, including benefits in terms of product features, expense, quality, and savings in time and convenience. The second step is linking needs to actions, including take steps to segment and target markets. The third step is execute marketing program actions, including a marketing mix of product, price, promotion, and place (distribution).</a:t>
            </a:r>
          </a:p>
        </p:txBody>
      </p:sp>
      <p:sp>
        <p:nvSpPr>
          <p:cNvPr id="4" name="Text Placeholder 3"/>
          <p:cNvSpPr>
            <a:spLocks noGrp="1"/>
          </p:cNvSpPr>
          <p:nvPr>
            <p:ph type="body" sz="quarter" idx="16"/>
          </p:nvPr>
        </p:nvSpPr>
        <p:spPr/>
        <p:txBody>
          <a:bodyPr/>
          <a:lstStyle/>
          <a:p>
            <a:r>
              <a:rPr lang="en-US" dirty="0">
                <a:hlinkClick r:id="rId2" action="ppaction://hlinksldjump"/>
              </a:rPr>
              <a:t>Return to slide</a:t>
            </a:r>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t>Appendix 2 </a:t>
            </a:r>
            <a:r>
              <a:rPr lang="en-US" sz="2000" dirty="0">
                <a:solidFill>
                  <a:srgbClr val="7493E2"/>
                </a:solidFill>
                <a:effectLst>
                  <a:outerShdw blurRad="38100" dist="38100" dir="2700000" algn="tl">
                    <a:srgbClr val="DDDDDD"/>
                  </a:outerShdw>
                </a:effectLst>
              </a:rPr>
              <a:t>FIGURE 8-2</a:t>
            </a:r>
            <a:r>
              <a:rPr lang="en-US" sz="2000" b="1" dirty="0"/>
              <a:t>  A market-product grid shows the kind of sleeper that is targeted for each of the bed pillows with a different firmness</a:t>
            </a:r>
            <a:endParaRPr lang="en-US" sz="2000" dirty="0"/>
          </a:p>
        </p:txBody>
      </p:sp>
      <p:sp>
        <p:nvSpPr>
          <p:cNvPr id="3" name="Content Placeholder 2"/>
          <p:cNvSpPr>
            <a:spLocks noGrp="1"/>
          </p:cNvSpPr>
          <p:nvPr>
            <p:ph idx="1"/>
          </p:nvPr>
        </p:nvSpPr>
        <p:spPr>
          <a:xfrm>
            <a:off x="457200" y="1143000"/>
            <a:ext cx="8229600" cy="5410200"/>
          </a:xfrm>
        </p:spPr>
        <p:txBody>
          <a:bodyPr/>
          <a:lstStyle/>
          <a:p>
            <a:pPr marL="0" indent="0">
              <a:buNone/>
            </a:pPr>
            <a:r>
              <a:rPr lang="en-US" dirty="0"/>
              <a:t>Firm pillows are targeted to side sleepers (73 percent), while medium pillows are targeted to back sleepers (22 percent), and soft pillows are targeted to stomach sleepers (5 percent).</a:t>
            </a:r>
          </a:p>
        </p:txBody>
      </p:sp>
      <p:sp>
        <p:nvSpPr>
          <p:cNvPr id="4" name="Text Placeholder 3"/>
          <p:cNvSpPr>
            <a:spLocks noGrp="1"/>
          </p:cNvSpPr>
          <p:nvPr>
            <p:ph type="body" sz="quarter" idx="16"/>
          </p:nvPr>
        </p:nvSpPr>
        <p:spPr/>
        <p:txBody>
          <a:bodyPr/>
          <a:lstStyle/>
          <a:p>
            <a:r>
              <a:rPr lang="en-US" dirty="0">
                <a:hlinkClick r:id="rId2" action="ppaction://hlinksldjump"/>
              </a:rPr>
              <a:t>Return to slide</a:t>
            </a:r>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Appendix 3 </a:t>
            </a:r>
            <a:r>
              <a:rPr lang="en-US" sz="2800" b="1" i="1" dirty="0">
                <a:solidFill>
                  <a:srgbClr val="A50532"/>
                </a:solidFill>
              </a:rPr>
              <a:t>Sporting News Baseball Yearbook</a:t>
            </a:r>
            <a:r>
              <a:rPr lang="en-US" sz="2800" b="1" dirty="0">
                <a:solidFill>
                  <a:srgbClr val="A50532"/>
                </a:solidFill>
              </a:rPr>
              <a:t>  </a:t>
            </a:r>
            <a:r>
              <a:rPr lang="en-US" sz="2400" b="1" dirty="0">
                <a:solidFill>
                  <a:srgbClr val="A50532"/>
                </a:solidFill>
              </a:rPr>
              <a:t>What market segmentation strategy is used?</a:t>
            </a:r>
            <a:endParaRPr lang="en-US" sz="2400" dirty="0"/>
          </a:p>
        </p:txBody>
      </p:sp>
      <p:sp>
        <p:nvSpPr>
          <p:cNvPr id="3" name="Content Placeholder 2"/>
          <p:cNvSpPr>
            <a:spLocks noGrp="1"/>
          </p:cNvSpPr>
          <p:nvPr>
            <p:ph idx="1"/>
          </p:nvPr>
        </p:nvSpPr>
        <p:spPr>
          <a:xfrm>
            <a:off x="457200" y="1193800"/>
            <a:ext cx="8229600" cy="5359400"/>
          </a:xfrm>
        </p:spPr>
        <p:txBody>
          <a:bodyPr/>
          <a:lstStyle/>
          <a:p>
            <a:pPr marL="0" indent="0">
              <a:buNone/>
            </a:pPr>
            <a:r>
              <a:rPr lang="en-US" dirty="0"/>
              <a:t>Four issues of </a:t>
            </a:r>
            <a:r>
              <a:rPr lang="en-US" i="1" dirty="0"/>
              <a:t>Sporting News Baseball Yearbook </a:t>
            </a:r>
            <a:r>
              <a:rPr lang="en-US" dirty="0"/>
              <a:t>with different covers. All covers have the headline “Holy Cow! Cubs </a:t>
            </a:r>
            <a:r>
              <a:rPr lang="en-US" dirty="0" err="1"/>
              <a:t>Win”The</a:t>
            </a:r>
            <a:r>
              <a:rPr lang="en-US" dirty="0"/>
              <a:t> first is a close up of an Atlanta Braves player about to catch a ball. The second is a New York Yankees pitcher about to pitch a ball. The third is a Seattle Mariners pitcher in mid-pitch. The fourth is a Toronto Blue Jays batter who has just finished swinging the bat.</a:t>
            </a:r>
          </a:p>
        </p:txBody>
      </p:sp>
      <p:sp>
        <p:nvSpPr>
          <p:cNvPr id="4" name="Text Placeholder 3"/>
          <p:cNvSpPr>
            <a:spLocks noGrp="1"/>
          </p:cNvSpPr>
          <p:nvPr>
            <p:ph type="body" sz="quarter" idx="16"/>
          </p:nvPr>
        </p:nvSpPr>
        <p:spPr/>
        <p:txBody>
          <a:bodyPr/>
          <a:lstStyle/>
          <a:p>
            <a:r>
              <a:rPr lang="en-US" dirty="0">
                <a:hlinkClick r:id="rId2" action="ppaction://hlinksldjump"/>
              </a:rPr>
              <a:t>Return to slide</a:t>
            </a:r>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Appendix 4 </a:t>
            </a:r>
            <a:r>
              <a:rPr lang="en-US" sz="2400" dirty="0">
                <a:solidFill>
                  <a:srgbClr val="7493E2"/>
                </a:solidFill>
                <a:effectLst>
                  <a:outerShdw blurRad="38100" dist="38100" dir="2700000" algn="tl">
                    <a:srgbClr val="DDDDDD"/>
                  </a:outerShdw>
                </a:effectLst>
              </a:rPr>
              <a:t>FIGURE 8-3</a:t>
            </a:r>
            <a:r>
              <a:rPr lang="en-US" sz="2400" b="1" dirty="0"/>
              <a:t>  The five key steps in segmenting and targeting markets that link market needs to a firm</a:t>
            </a:r>
            <a:r>
              <a:rPr lang="ja-JP" altLang="en-US" sz="2400" b="1" dirty="0"/>
              <a:t>’</a:t>
            </a:r>
            <a:r>
              <a:rPr lang="en-US" altLang="ja-JP" sz="2400" b="1" dirty="0"/>
              <a:t>s marketing program</a:t>
            </a:r>
            <a:endParaRPr lang="en-US" sz="2400" dirty="0"/>
          </a:p>
        </p:txBody>
      </p:sp>
      <p:sp>
        <p:nvSpPr>
          <p:cNvPr id="3" name="Content Placeholder 2"/>
          <p:cNvSpPr>
            <a:spLocks noGrp="1"/>
          </p:cNvSpPr>
          <p:nvPr>
            <p:ph idx="1"/>
          </p:nvPr>
        </p:nvSpPr>
        <p:spPr>
          <a:xfrm>
            <a:off x="457200" y="1231900"/>
            <a:ext cx="8229600" cy="5321300"/>
          </a:xfrm>
        </p:spPr>
        <p:txBody>
          <a:bodyPr/>
          <a:lstStyle/>
          <a:p>
            <a:pPr marL="0" indent="0">
              <a:buNone/>
            </a:pPr>
            <a:r>
              <a:rPr lang="en-US" dirty="0"/>
              <a:t>First, market needs must be identified. Then needs must be linked to actions. This is done by the following five steps:</a:t>
            </a:r>
          </a:p>
          <a:p>
            <a:pPr marL="0" indent="0">
              <a:buNone/>
            </a:pPr>
            <a:r>
              <a:rPr lang="en-US" dirty="0"/>
              <a:t>1. Group potential buyers into segments.</a:t>
            </a:r>
          </a:p>
          <a:p>
            <a:pPr marL="0" indent="0">
              <a:buNone/>
            </a:pPr>
            <a:r>
              <a:rPr lang="en-US" dirty="0"/>
              <a:t>2. Group products to be sold into categories.</a:t>
            </a:r>
          </a:p>
          <a:p>
            <a:pPr marL="0" indent="0">
              <a:buNone/>
            </a:pPr>
            <a:r>
              <a:rPr lang="en-US" dirty="0"/>
              <a:t>3. Develop a market-product grid and estimate size of markets.</a:t>
            </a:r>
          </a:p>
          <a:p>
            <a:pPr marL="0" indent="0">
              <a:buNone/>
            </a:pPr>
            <a:r>
              <a:rPr lang="en-US" dirty="0"/>
              <a:t>4. Select target markets.</a:t>
            </a:r>
          </a:p>
          <a:p>
            <a:pPr marL="0" indent="0">
              <a:buNone/>
            </a:pPr>
            <a:r>
              <a:rPr lang="en-US" dirty="0"/>
              <a:t>5. Take marketing actions to reach target markets.</a:t>
            </a:r>
          </a:p>
          <a:p>
            <a:pPr marL="0" indent="0">
              <a:buNone/>
            </a:pPr>
            <a:r>
              <a:rPr lang="en-US" dirty="0"/>
              <a:t>Finally, execute marketing program actions.</a:t>
            </a:r>
          </a:p>
        </p:txBody>
      </p:sp>
      <p:sp>
        <p:nvSpPr>
          <p:cNvPr id="4" name="Text Placeholder 3"/>
          <p:cNvSpPr>
            <a:spLocks noGrp="1"/>
          </p:cNvSpPr>
          <p:nvPr>
            <p:ph type="body" sz="quarter" idx="16"/>
          </p:nvPr>
        </p:nvSpPr>
        <p:spPr/>
        <p:txBody>
          <a:bodyPr/>
          <a:lstStyle/>
          <a:p>
            <a:r>
              <a:rPr lang="en-US" dirty="0">
                <a:hlinkClick r:id="rId2" action="ppaction://hlinksldjump"/>
              </a:rPr>
              <a:t>Return to slide</a:t>
            </a:r>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t>Appendix 5 </a:t>
            </a:r>
            <a:r>
              <a:rPr lang="en-US" sz="2000" dirty="0">
                <a:solidFill>
                  <a:srgbClr val="7493E2"/>
                </a:solidFill>
                <a:effectLst>
                  <a:outerShdw blurRad="38100" dist="38100" dir="2700000" algn="tl">
                    <a:srgbClr val="DDDDDD"/>
                  </a:outerShdw>
                </a:effectLst>
              </a:rPr>
              <a:t>FIGURE 8-4</a:t>
            </a:r>
            <a:r>
              <a:rPr lang="en-US" sz="2000" b="1" dirty="0"/>
              <a:t>  Comparison of various kinds of users and nonusers for Wendy’s, Burger King, and McDonald’s fast-food restaurants</a:t>
            </a:r>
            <a:endParaRPr lang="en-US" sz="2000" dirty="0"/>
          </a:p>
        </p:txBody>
      </p:sp>
      <p:sp>
        <p:nvSpPr>
          <p:cNvPr id="3" name="Content Placeholder 2"/>
          <p:cNvSpPr>
            <a:spLocks noGrp="1"/>
          </p:cNvSpPr>
          <p:nvPr>
            <p:ph idx="1"/>
          </p:nvPr>
        </p:nvSpPr>
        <p:spPr>
          <a:xfrm>
            <a:off x="457200" y="1168400"/>
            <a:ext cx="8229600" cy="5384800"/>
          </a:xfrm>
        </p:spPr>
        <p:txBody>
          <a:bodyPr/>
          <a:lstStyle/>
          <a:p>
            <a:pPr marL="0" indent="0">
              <a:buNone/>
            </a:pPr>
            <a:r>
              <a:rPr lang="en-US" dirty="0"/>
              <a:t>Wendy's, Burger King, and McDonalds have their patrons broken into user percentages (sole restaurant, primary restaurant, secondary restaurant) and nonusers percentages (prospects, nonprospects).</a:t>
            </a:r>
          </a:p>
          <a:p>
            <a:pPr marL="0" indent="0">
              <a:buNone/>
            </a:pPr>
            <a:r>
              <a:rPr lang="en-US" dirty="0"/>
              <a:t>Wendy's. Sole restaurant 0.7 percent. Primary restaurant 12.5 percent. Secondary restaurant 15.2 percent. Prospects 57.0 percent. Nonprospects 14.6 percent.</a:t>
            </a:r>
          </a:p>
          <a:p>
            <a:pPr marL="0" indent="0">
              <a:buNone/>
            </a:pPr>
            <a:r>
              <a:rPr lang="en-US" dirty="0"/>
              <a:t>Burger King. Sole restaurant 0.7 percent. Primary restaurant 14.7 percent. Secondary restaurant 19.0 percent. Prospects 51.0 percent. Nonprospects 14.6 percent.</a:t>
            </a:r>
          </a:p>
          <a:p>
            <a:pPr marL="0" indent="0">
              <a:buNone/>
            </a:pPr>
            <a:r>
              <a:rPr lang="en-US" dirty="0"/>
              <a:t>McDonald's. Sole restaurant 3.5 percent. Primary restaurant 40.5 percent. Secondary restaurant 15.4 percent. Prospects 26.0 percent. Nonprospects 14.6 percent.</a:t>
            </a:r>
          </a:p>
        </p:txBody>
      </p:sp>
      <p:sp>
        <p:nvSpPr>
          <p:cNvPr id="4" name="Text Placeholder 3"/>
          <p:cNvSpPr>
            <a:spLocks noGrp="1"/>
          </p:cNvSpPr>
          <p:nvPr>
            <p:ph type="body" sz="quarter" idx="16"/>
          </p:nvPr>
        </p:nvSpPr>
        <p:spPr/>
        <p:txBody>
          <a:bodyPr/>
          <a:lstStyle/>
          <a:p>
            <a:r>
              <a:rPr lang="en-US" dirty="0">
                <a:hlinkClick r:id="rId2" action="ppaction://hlinksldjump"/>
              </a:rPr>
              <a:t>Return to slide</a:t>
            </a:r>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t>Appendix 6 </a:t>
            </a:r>
            <a:r>
              <a:rPr lang="en-US" sz="2000" dirty="0">
                <a:solidFill>
                  <a:srgbClr val="7493E2"/>
                </a:solidFill>
                <a:effectLst>
                  <a:outerShdw blurRad="38100" dist="38100" dir="2700000" algn="tl">
                    <a:srgbClr val="DDDDDD"/>
                  </a:outerShdw>
                </a:effectLst>
              </a:rPr>
              <a:t>FIGURE 8-5</a:t>
            </a:r>
            <a:r>
              <a:rPr lang="en-US" sz="2000" b="1" dirty="0"/>
              <a:t>  Wendy’s new products and innovations target specific market segments based on a customer’s gender, needs, or university affiliation</a:t>
            </a:r>
            <a:endParaRPr lang="en-US" sz="2000" dirty="0"/>
          </a:p>
        </p:txBody>
      </p:sp>
      <p:sp>
        <p:nvSpPr>
          <p:cNvPr id="3" name="Content Placeholder 2"/>
          <p:cNvSpPr>
            <a:spLocks noGrp="1"/>
          </p:cNvSpPr>
          <p:nvPr>
            <p:ph idx="1"/>
          </p:nvPr>
        </p:nvSpPr>
        <p:spPr/>
        <p:txBody>
          <a:bodyPr/>
          <a:lstStyle/>
          <a:p>
            <a:pPr marL="0" indent="0">
              <a:buNone/>
            </a:pPr>
            <a:r>
              <a:rPr lang="en-US" sz="1200" dirty="0"/>
              <a:t>Nine Wendy's products or innovations are listed: hot n' juicy hamburger (1969), drive-thru (1970), 99 cent super value meals (1989), salad sensations (2002), e-pay (2003), breakfast sandwiches (2007), natural-cut fries with sea salt (2010), Dave's hot 'n juicy hamburgers (2011), and my Wendy's mobile app (2014). Three general market segments, and their smaller groups, are also listed: gender (male, female), needs (price/value, health-conscious, convenience, meat lovers), and university affiliation (affiliated, nonaffiliated).</a:t>
            </a:r>
          </a:p>
          <a:p>
            <a:pPr marL="0" indent="0">
              <a:buNone/>
            </a:pPr>
            <a:r>
              <a:rPr lang="en-US" sz="1200" dirty="0"/>
              <a:t>The table lists the market segments as either the primary market or the secondary market for the Wendy's products and innovations.</a:t>
            </a:r>
          </a:p>
          <a:p>
            <a:pPr marL="0" indent="0">
              <a:buNone/>
            </a:pPr>
            <a:r>
              <a:rPr lang="en-US" sz="1200" dirty="0"/>
              <a:t>Male: Primary - Hot n' Juicy Hamburger.  Primary - drive thru. Primary - 99 cent super value meals. Secondary - salads. Primary - e-pay. Primary - breakfast sandwiches. Primary - natural-cut fries with sea salt. Primary - Dave's hot n' juicy hamburgers. Primary - Wendy's mobile app.</a:t>
            </a:r>
          </a:p>
          <a:p>
            <a:pPr marL="0" indent="0">
              <a:buNone/>
            </a:pPr>
            <a:r>
              <a:rPr lang="en-US" sz="1200" dirty="0"/>
              <a:t>Female: Primary - salads. Primary - e-pay. Primary - Wendy's mobile app.</a:t>
            </a:r>
          </a:p>
          <a:p>
            <a:pPr marL="0" indent="0">
              <a:buNone/>
            </a:pPr>
            <a:r>
              <a:rPr lang="en-US" sz="1200" dirty="0"/>
              <a:t>Price/Value: Primary - 99 cent super value meals. Secondary - salads. </a:t>
            </a:r>
          </a:p>
          <a:p>
            <a:pPr marL="0" indent="0">
              <a:buNone/>
            </a:pPr>
            <a:r>
              <a:rPr lang="en-US" sz="1200" dirty="0"/>
              <a:t>Health-conscious: Primary - salads. </a:t>
            </a:r>
          </a:p>
          <a:p>
            <a:pPr marL="0" indent="0">
              <a:buNone/>
            </a:pPr>
            <a:r>
              <a:rPr lang="en-US" sz="1200" dirty="0"/>
              <a:t>Convenience: Secondary - Hot n' Juicy Hamburger.  Primary - drive thru. Secondary - salads. Primary - e-pay. Primary - breakfast sandwiches. Secondary - Dave's hot n' juicy hamburgers. Primary - Wendy's mobile app.</a:t>
            </a:r>
          </a:p>
          <a:p>
            <a:pPr marL="0" indent="0">
              <a:buNone/>
            </a:pPr>
            <a:r>
              <a:rPr lang="en-US" sz="1200" dirty="0"/>
              <a:t>Meat lovers: Primary - Hot n' Juicy Hamburger.  Primary - 99 cent super value meals. Secondary - breakfast sandwiches. Secondary - natural-cut fries with sea salt. Primary - Dave's hot n' juicy hamburgers.</a:t>
            </a:r>
          </a:p>
          <a:p>
            <a:pPr marL="0" indent="0">
              <a:buNone/>
            </a:pPr>
            <a:r>
              <a:rPr lang="en-US" sz="1200" dirty="0"/>
              <a:t>Affiliated (students, faculty, staff): Primary - Hot n' Juicy Hamburger.  Secondary - drive thru. Primary - 99 cent super value meals. Primary - salads. Primary - e-pay. Secondary - breakfast sandwiches. Primary - Dave's hot n' juicy hamburgers. Primary - Wendy's mobile app.</a:t>
            </a:r>
          </a:p>
          <a:p>
            <a:pPr marL="0" indent="0">
              <a:buNone/>
            </a:pPr>
            <a:r>
              <a:rPr lang="en-US" sz="1200" dirty="0"/>
              <a:t>Nonaffiliated (residents, workers): Secondary - Hot n' Juicy Hamburger.  Primary - drive thru. Secondary - 99 cent super value meals. Secondary - salads. Secondary - e-pay. Primary - breakfast sandwiches. Secondary - Dave's hot n' juicy hamburgers. Secondary - Wendy's mobile app.</a:t>
            </a:r>
          </a:p>
        </p:txBody>
      </p:sp>
      <p:sp>
        <p:nvSpPr>
          <p:cNvPr id="4" name="Text Placeholder 3"/>
          <p:cNvSpPr>
            <a:spLocks noGrp="1"/>
          </p:cNvSpPr>
          <p:nvPr>
            <p:ph type="body" sz="quarter" idx="16"/>
          </p:nvPr>
        </p:nvSpPr>
        <p:spPr/>
        <p:txBody>
          <a:bodyPr/>
          <a:lstStyle/>
          <a:p>
            <a:r>
              <a:rPr lang="en-US" dirty="0">
                <a:hlinkClick r:id="rId2" action="ppaction://hlinksldjump"/>
              </a:rPr>
              <a:t>Return to slide</a:t>
            </a:r>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t>Appendix 7 </a:t>
            </a:r>
            <a:r>
              <a:rPr lang="en-US" sz="2000" dirty="0">
                <a:solidFill>
                  <a:srgbClr val="7493E2"/>
                </a:solidFill>
                <a:effectLst>
                  <a:outerShdw blurRad="38100" dist="38100" dir="2700000" algn="tl">
                    <a:srgbClr val="DDDDDD"/>
                  </a:outerShdw>
                </a:effectLst>
              </a:rPr>
              <a:t>FIGURE 8-6</a:t>
            </a:r>
            <a:r>
              <a:rPr lang="en-US" sz="2000" b="1" dirty="0"/>
              <a:t>  Selecting a target market for your Wendy’s fast-food restaurant next to an urban university (target market is shaded)</a:t>
            </a:r>
            <a:endParaRPr lang="en-US" sz="2000" dirty="0"/>
          </a:p>
        </p:txBody>
      </p:sp>
      <p:sp>
        <p:nvSpPr>
          <p:cNvPr id="3" name="Content Placeholder 2"/>
          <p:cNvSpPr>
            <a:spLocks noGrp="1"/>
          </p:cNvSpPr>
          <p:nvPr>
            <p:ph idx="1"/>
          </p:nvPr>
        </p:nvSpPr>
        <p:spPr>
          <a:xfrm>
            <a:off x="457200" y="1193800"/>
            <a:ext cx="8229600" cy="5359400"/>
          </a:xfrm>
        </p:spPr>
        <p:txBody>
          <a:bodyPr/>
          <a:lstStyle/>
          <a:p>
            <a:pPr marL="0" indent="0">
              <a:buNone/>
            </a:pPr>
            <a:r>
              <a:rPr lang="en-US" sz="1400" dirty="0"/>
              <a:t>The grid breaks down the general market segments of student (dormitory, apartment, day commuter, night commuter) and nonstudent (faculty or staff, live in area, work in area). These are compared to five products or innovations (breakfast, lunch, between-meal snack, dinner, after-dinner snack) to determine whether there is a large market, a medium market, a small market, or no market.</a:t>
            </a:r>
          </a:p>
          <a:p>
            <a:pPr marL="0" indent="0">
              <a:buNone/>
            </a:pPr>
            <a:r>
              <a:rPr lang="en-US" sz="1400" dirty="0"/>
              <a:t>Dormitory: breakfast (none), lunch (small), between-meal snack (large), dinner (none), after-dinner snack (large).</a:t>
            </a:r>
          </a:p>
          <a:p>
            <a:pPr marL="0" indent="0">
              <a:buNone/>
            </a:pPr>
            <a:r>
              <a:rPr lang="en-US" sz="1400" dirty="0"/>
              <a:t>Apartment: breakfast (small), lunch (large), between-meal snack (large), dinner (small), after-dinner snack (small).</a:t>
            </a:r>
          </a:p>
          <a:p>
            <a:pPr marL="0" indent="0">
              <a:buNone/>
            </a:pPr>
            <a:r>
              <a:rPr lang="en-US" sz="1400" dirty="0"/>
              <a:t>Day Commuter: breakfast (none), lunch (large), between-meal snack (medium), dinner (small), after-dinner snack (none).</a:t>
            </a:r>
          </a:p>
          <a:p>
            <a:pPr marL="0" indent="0">
              <a:buNone/>
            </a:pPr>
            <a:r>
              <a:rPr lang="en-US" sz="1400" dirty="0"/>
              <a:t>Night Commuter: breakfast (none), lunch (none), between-meal snack (small), dinner (large), after-dinner snack (medium).</a:t>
            </a:r>
          </a:p>
          <a:p>
            <a:pPr marL="0" indent="0">
              <a:buNone/>
            </a:pPr>
            <a:r>
              <a:rPr lang="en-US" sz="1400" dirty="0"/>
              <a:t>Faculty or staff: breakfast (none), lunch (large), between-meal snack (small), dinner (small), after-dinner snack (none).</a:t>
            </a:r>
          </a:p>
          <a:p>
            <a:pPr marL="0" indent="0">
              <a:buNone/>
            </a:pPr>
            <a:r>
              <a:rPr lang="en-US" sz="1400" dirty="0"/>
              <a:t>Live in area: breakfast (none), lunch (small), between-meal snack (medium), dinner (medium), after-dinner snack (small).</a:t>
            </a:r>
          </a:p>
          <a:p>
            <a:pPr marL="0" indent="0">
              <a:buNone/>
            </a:pPr>
            <a:r>
              <a:rPr lang="en-US" sz="1400" dirty="0"/>
              <a:t>Work in area: breakfast (small), lunch (large), between-meal snack (none), dinner (small), after-dinner snack (none).</a:t>
            </a:r>
          </a:p>
        </p:txBody>
      </p:sp>
      <p:sp>
        <p:nvSpPr>
          <p:cNvPr id="4" name="Text Placeholder 3"/>
          <p:cNvSpPr>
            <a:spLocks noGrp="1"/>
          </p:cNvSpPr>
          <p:nvPr>
            <p:ph type="body" sz="quarter" idx="16"/>
          </p:nvPr>
        </p:nvSpPr>
        <p:spPr/>
        <p:txBody>
          <a:bodyPr/>
          <a:lstStyle/>
          <a:p>
            <a:r>
              <a:rPr lang="en-US" dirty="0">
                <a:hlinkClick r:id="rId2" action="ppaction://hlinksldjump"/>
              </a:rPr>
              <a:t>Return to slide</a:t>
            </a:r>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Appendix 8 </a:t>
            </a:r>
            <a:r>
              <a:rPr lang="en-US" sz="3200" b="1" dirty="0">
                <a:solidFill>
                  <a:srgbClr val="AA785A"/>
                </a:solidFill>
              </a:rPr>
              <a:t>MARKETING MATTERS</a:t>
            </a:r>
            <a:br>
              <a:rPr lang="en-US" sz="3200" b="1" dirty="0">
                <a:solidFill>
                  <a:srgbClr val="AA785A"/>
                </a:solidFill>
              </a:rPr>
            </a:br>
            <a:r>
              <a:rPr lang="en-US" sz="2400" b="1" dirty="0">
                <a:solidFill>
                  <a:srgbClr val="A50532"/>
                </a:solidFill>
              </a:rPr>
              <a:t>Apple’s Segmentation Strategy</a:t>
            </a:r>
            <a:endParaRPr lang="en-US" sz="2400" dirty="0"/>
          </a:p>
        </p:txBody>
      </p:sp>
      <p:sp>
        <p:nvSpPr>
          <p:cNvPr id="3" name="Content Placeholder 2"/>
          <p:cNvSpPr>
            <a:spLocks noGrp="1"/>
          </p:cNvSpPr>
          <p:nvPr>
            <p:ph idx="1"/>
          </p:nvPr>
        </p:nvSpPr>
        <p:spPr>
          <a:xfrm>
            <a:off x="457200" y="1193800"/>
            <a:ext cx="8229600" cy="5359400"/>
          </a:xfrm>
        </p:spPr>
        <p:txBody>
          <a:bodyPr/>
          <a:lstStyle/>
          <a:p>
            <a:pPr marL="0" indent="0">
              <a:buNone/>
            </a:pPr>
            <a:r>
              <a:rPr lang="en-US" sz="2000" dirty="0"/>
              <a:t>The grid breaks down market sectors into the segments of consumer (individuals, small/home office, students, and teachers) and professional (medium/large business, creative, college faculty, and college staff). These are compared to five computer products (the mac pro, macbook pro, iMac, macbook air, and mac mini) to determine whether there is a market.</a:t>
            </a:r>
          </a:p>
          <a:p>
            <a:pPr marL="0" indent="0">
              <a:buNone/>
            </a:pPr>
            <a:r>
              <a:rPr lang="en-US" sz="2000" dirty="0"/>
              <a:t>Individuals: iMac, macbook air, mac mini.</a:t>
            </a:r>
          </a:p>
          <a:p>
            <a:pPr marL="0" indent="0">
              <a:buNone/>
            </a:pPr>
            <a:r>
              <a:rPr lang="en-US" sz="2000" dirty="0"/>
              <a:t>Small/home office: macbook pro, iMac, macbook air.</a:t>
            </a:r>
          </a:p>
          <a:p>
            <a:pPr marL="0" indent="0">
              <a:buNone/>
            </a:pPr>
            <a:r>
              <a:rPr lang="en-US" sz="2000" dirty="0"/>
              <a:t>Students: iMac, macbook air, mac mini.</a:t>
            </a:r>
          </a:p>
          <a:p>
            <a:pPr marL="0" indent="0">
              <a:buNone/>
            </a:pPr>
            <a:r>
              <a:rPr lang="en-US" sz="2000" dirty="0"/>
              <a:t>Teachers: macbook pro, iMac.</a:t>
            </a:r>
          </a:p>
          <a:p>
            <a:pPr marL="0" indent="0">
              <a:buNone/>
            </a:pPr>
            <a:r>
              <a:rPr lang="en-US" sz="2000" dirty="0"/>
              <a:t>Medium/large business: mac pro, macbook pro, iMac, macbook air, mac mini.</a:t>
            </a:r>
          </a:p>
          <a:p>
            <a:pPr marL="0" indent="0">
              <a:buNone/>
            </a:pPr>
            <a:r>
              <a:rPr lang="en-US" sz="2000" dirty="0"/>
              <a:t>Creative: mac pro, macbook pro, iMac.</a:t>
            </a:r>
          </a:p>
          <a:p>
            <a:pPr marL="0" indent="0">
              <a:buNone/>
            </a:pPr>
            <a:r>
              <a:rPr lang="en-US" sz="2000" dirty="0"/>
              <a:t>College faculty: macbook pro, iMac, macbook air.</a:t>
            </a:r>
          </a:p>
          <a:p>
            <a:pPr marL="0" indent="0">
              <a:buNone/>
            </a:pPr>
            <a:r>
              <a:rPr lang="en-US" sz="2000" dirty="0"/>
              <a:t>College staff: iMac, macbook air.</a:t>
            </a:r>
          </a:p>
        </p:txBody>
      </p:sp>
      <p:sp>
        <p:nvSpPr>
          <p:cNvPr id="4" name="Text Placeholder 3"/>
          <p:cNvSpPr>
            <a:spLocks noGrp="1"/>
          </p:cNvSpPr>
          <p:nvPr>
            <p:ph type="body" sz="quarter" idx="16"/>
          </p:nvPr>
        </p:nvSpPr>
        <p:spPr/>
        <p:txBody>
          <a:bodyPr/>
          <a:lstStyle/>
          <a:p>
            <a:r>
              <a:rPr lang="en-US" dirty="0">
                <a:hlinkClick r:id="rId2" action="ppaction://hlinksldjump"/>
              </a:rPr>
              <a:t>Return to slide</a:t>
            </a:r>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82998" y="228600"/>
            <a:ext cx="8961001" cy="609600"/>
          </a:xfrm>
        </p:spPr>
        <p:txBody>
          <a:bodyPr/>
          <a:lstStyle/>
          <a:p>
            <a:pPr algn="l"/>
            <a:r>
              <a:rPr lang="en-US" sz="2400" dirty="0">
                <a:solidFill>
                  <a:srgbClr val="7493E2"/>
                </a:solidFill>
                <a:effectLst>
                  <a:outerShdw blurRad="38100" dist="38100" dir="2700000" algn="tl">
                    <a:srgbClr val="DDDDDD"/>
                  </a:outerShdw>
                </a:effectLst>
              </a:rPr>
              <a:t>FIGURE 8-2</a:t>
            </a:r>
            <a:r>
              <a:rPr lang="en-US" sz="2400" b="1" dirty="0"/>
              <a:t>  A market-product grid shows the kind of sleeper that is targeted for each of the bed pillows with a different firmness.</a:t>
            </a:r>
            <a:endParaRPr lang="en-US" sz="2400" dirty="0"/>
          </a:p>
        </p:txBody>
      </p:sp>
      <p:sp>
        <p:nvSpPr>
          <p:cNvPr id="6" name="Content Placeholder 5"/>
          <p:cNvSpPr>
            <a:spLocks noGrp="1"/>
          </p:cNvSpPr>
          <p:nvPr>
            <p:ph idx="1"/>
          </p:nvPr>
        </p:nvSpPr>
        <p:spPr>
          <a:xfrm>
            <a:off x="457200" y="1219200"/>
            <a:ext cx="8229600" cy="5334000"/>
          </a:xfrm>
        </p:spPr>
        <p:txBody>
          <a:bodyPr/>
          <a:lstStyle/>
          <a:p>
            <a:pPr marL="0" indent="0">
              <a:buNone/>
            </a:pPr>
            <a:r>
              <a:rPr lang="en-US" b="1" dirty="0"/>
              <a:t>Using </a:t>
            </a:r>
            <a:r>
              <a:rPr lang="en-US" b="1" dirty="0">
                <a:solidFill>
                  <a:srgbClr val="0064FF"/>
                </a:solidFill>
                <a:hlinkClick r:id="rId3" action="ppaction://hlinksldjump"/>
              </a:rPr>
              <a:t>Market-Product Grids</a:t>
            </a:r>
            <a:endParaRPr lang="en-US" dirty="0"/>
          </a:p>
        </p:txBody>
      </p:sp>
      <p:pic>
        <p:nvPicPr>
          <p:cNvPr id="343044" name="Picture 4" descr="A table lists bed pillow products targeted to separate market segments."/>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2999" y="1892300"/>
            <a:ext cx="8614160" cy="4038726"/>
          </a:xfrm>
          <a:prstGeom prst="rect">
            <a:avLst/>
          </a:prstGeom>
          <a:noFill/>
        </p:spPr>
      </p:pic>
      <p:sp>
        <p:nvSpPr>
          <p:cNvPr id="8" name="Text Placeholder 7"/>
          <p:cNvSpPr>
            <a:spLocks noGrp="1"/>
          </p:cNvSpPr>
          <p:nvPr>
            <p:ph type="body" sz="quarter" idx="16"/>
          </p:nvPr>
        </p:nvSpPr>
        <p:spPr/>
        <p:txBody>
          <a:bodyPr/>
          <a:lstStyle/>
          <a:p>
            <a:r>
              <a:rPr lang="en-US" dirty="0">
                <a:hlinkClick r:id="rId5" action="ppaction://hlinksldjump"/>
              </a:rPr>
              <a:t>Jump to Appendix 2 long image description</a:t>
            </a:r>
          </a:p>
        </p:txBody>
      </p:sp>
      <p:sp>
        <p:nvSpPr>
          <p:cNvPr id="7" name="Text Placeholder 6" hidden="1"/>
          <p:cNvSpPr>
            <a:spLocks noGrp="1"/>
          </p:cNvSpPr>
          <p:nvPr>
            <p:ph type="body" sz="quarter" idx="11"/>
          </p:nvPr>
        </p:nvSpPr>
        <p:spPr/>
        <p:txBody>
          <a:bodyPr/>
          <a:lstStyle/>
          <a:p>
            <a:endParaRPr lang="en-US" dirty="0"/>
          </a:p>
        </p:txBody>
      </p:sp>
    </p:spTree>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Appendix 9 </a:t>
            </a:r>
            <a:r>
              <a:rPr lang="en-US" sz="2800" dirty="0">
                <a:solidFill>
                  <a:srgbClr val="7493E2"/>
                </a:solidFill>
                <a:effectLst>
                  <a:outerShdw blurRad="38100" dist="38100" dir="2700000" algn="tl">
                    <a:srgbClr val="DDDDDD"/>
                  </a:outerShdw>
                </a:effectLst>
              </a:rPr>
              <a:t>FIGURE 8-8</a:t>
            </a:r>
            <a:r>
              <a:rPr lang="en-US" sz="2800" b="1" dirty="0"/>
              <a:t>  The strategy American dairies are using to reposition chocolate milk to reach adults</a:t>
            </a:r>
            <a:endParaRPr lang="en-US" sz="2800" dirty="0"/>
          </a:p>
        </p:txBody>
      </p:sp>
      <p:sp>
        <p:nvSpPr>
          <p:cNvPr id="3" name="Content Placeholder 2"/>
          <p:cNvSpPr>
            <a:spLocks noGrp="1"/>
          </p:cNvSpPr>
          <p:nvPr>
            <p:ph idx="1"/>
          </p:nvPr>
        </p:nvSpPr>
        <p:spPr>
          <a:xfrm>
            <a:off x="457200" y="1333500"/>
            <a:ext cx="8229600" cy="5219700"/>
          </a:xfrm>
        </p:spPr>
        <p:txBody>
          <a:bodyPr/>
          <a:lstStyle/>
          <a:p>
            <a:pPr marL="0" indent="0">
              <a:buNone/>
            </a:pPr>
            <a:r>
              <a:rPr lang="en-US" sz="2000" dirty="0"/>
              <a:t>Two lines intersect to form four quadrants. The vertical line is labeled high nutrition at the top and low nutrition at the bottom. The horizontal line is labeled children's drinks to the left and adult drinks to the right. Various drink types are plotted across the quadrants.</a:t>
            </a:r>
          </a:p>
          <a:p>
            <a:pPr marL="0" indent="0">
              <a:buNone/>
            </a:pPr>
            <a:r>
              <a:rPr lang="en-US" sz="2000" dirty="0"/>
              <a:t>Adult drinks/high nutrition: orange juice, nutritionally designed diet drinks, sports drinks, tea.</a:t>
            </a:r>
          </a:p>
          <a:p>
            <a:pPr marL="0" indent="0">
              <a:buNone/>
            </a:pPr>
            <a:r>
              <a:rPr lang="en-US" sz="2000" dirty="0"/>
              <a:t>Adult drinks/low nutrition: mineral water, skinny latte, coffee, sugared soft drinks.</a:t>
            </a:r>
          </a:p>
          <a:p>
            <a:pPr marL="0" indent="0">
              <a:buNone/>
            </a:pPr>
            <a:r>
              <a:rPr lang="en-US" sz="2000" dirty="0"/>
              <a:t>Children's drinks/low nutrition: fruit-flavored drinks, sugared soft drinks.</a:t>
            </a:r>
          </a:p>
          <a:p>
            <a:pPr marL="0" indent="0">
              <a:buNone/>
            </a:pPr>
            <a:r>
              <a:rPr lang="en-US" sz="2000" dirty="0"/>
              <a:t>Children's drinks/high nutrition: regular milk, orange juice, milk shakes, chocolate milk.</a:t>
            </a:r>
          </a:p>
          <a:p>
            <a:pPr marL="0" indent="0">
              <a:buNone/>
            </a:pPr>
            <a:r>
              <a:rPr lang="en-US" sz="2000" dirty="0"/>
              <a:t>A line labeled "the repositioning strategy" is drawn from chocolate milk in the children's drinks/high nutrition quadrant to a spot in the adult drinks/high nutrition quadrant labeled "adult" chocolate milk. </a:t>
            </a:r>
          </a:p>
        </p:txBody>
      </p:sp>
      <p:sp>
        <p:nvSpPr>
          <p:cNvPr id="4" name="Text Placeholder 3"/>
          <p:cNvSpPr>
            <a:spLocks noGrp="1"/>
          </p:cNvSpPr>
          <p:nvPr>
            <p:ph type="body" sz="quarter" idx="16"/>
          </p:nvPr>
        </p:nvSpPr>
        <p:spPr/>
        <p:txBody>
          <a:bodyPr/>
          <a:lstStyle/>
          <a:p>
            <a:r>
              <a:rPr lang="en-US" dirty="0">
                <a:hlinkClick r:id="rId2" action="ppaction://hlinksldjump"/>
              </a:rPr>
              <a:t>Return to slide</a:t>
            </a:r>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342900" algn="ctr" eaLnBrk="1" hangingPunct="1"/>
            <a:endParaRPr lang="en-US" b="1" dirty="0">
              <a:solidFill>
                <a:srgbClr val="A50532"/>
              </a:solidFill>
            </a:endParaRPr>
          </a:p>
        </p:txBody>
      </p:sp>
      <p:sp>
        <p:nvSpPr>
          <p:cNvPr id="3" name="Title 2"/>
          <p:cNvSpPr>
            <a:spLocks noGrp="1"/>
          </p:cNvSpPr>
          <p:nvPr>
            <p:ph type="title"/>
          </p:nvPr>
        </p:nvSpPr>
        <p:spPr/>
        <p:txBody>
          <a:bodyPr/>
          <a:lstStyle/>
          <a:p>
            <a:pPr marL="342900" eaLnBrk="1" hangingPunct="1"/>
            <a:r>
              <a:rPr lang="en-US" sz="3200" b="1" dirty="0">
                <a:solidFill>
                  <a:srgbClr val="A50532"/>
                </a:solidFill>
              </a:rPr>
              <a:t>WHY SEGMENT MARKETS?</a:t>
            </a:r>
            <a:br>
              <a:rPr lang="en-US" sz="3200" b="1" dirty="0">
                <a:solidFill>
                  <a:srgbClr val="A50532"/>
                </a:solidFill>
              </a:rPr>
            </a:br>
            <a:r>
              <a:rPr lang="en-US" sz="2400" b="1" dirty="0">
                <a:solidFill>
                  <a:srgbClr val="A50532"/>
                </a:solidFill>
              </a:rPr>
              <a:t>WHEN AND HOW TO SEGMENT MARKETS </a:t>
            </a:r>
            <a:r>
              <a:rPr lang="en-US" sz="1800" b="1" dirty="0">
                <a:solidFill>
                  <a:srgbClr val="A50532"/>
                </a:solidFill>
              </a:rPr>
              <a:t>(1 of 2)</a:t>
            </a:r>
            <a:endParaRPr lang="en-US" sz="1800" dirty="0"/>
          </a:p>
        </p:txBody>
      </p:sp>
      <p:sp>
        <p:nvSpPr>
          <p:cNvPr id="4" name="Content Placeholder 3"/>
          <p:cNvSpPr>
            <a:spLocks noGrp="1"/>
          </p:cNvSpPr>
          <p:nvPr>
            <p:ph idx="1"/>
          </p:nvPr>
        </p:nvSpPr>
        <p:spPr/>
        <p:txBody>
          <a:bodyPr/>
          <a:lstStyle/>
          <a:p>
            <a:r>
              <a:rPr lang="en-US" b="1" dirty="0"/>
              <a:t>One-Size-Fits-All Mass Markets</a:t>
            </a:r>
            <a:br>
              <a:rPr lang="en-US" b="1" dirty="0"/>
            </a:br>
            <a:r>
              <a:rPr lang="en-US" b="1" dirty="0"/>
              <a:t>No Longer Exist</a:t>
            </a:r>
          </a:p>
          <a:p>
            <a:r>
              <a:rPr lang="en-US" b="1" dirty="0"/>
              <a:t>Three Segmentation Strategies: </a:t>
            </a:r>
          </a:p>
          <a:p>
            <a:pPr marL="971550" lvl="1" indent="-514350">
              <a:buFont typeface="+mj-lt"/>
              <a:buAutoNum type="arabicPeriod"/>
            </a:pPr>
            <a:r>
              <a:rPr lang="en-US" b="1" dirty="0"/>
              <a:t>One Product and Multiple Market Segments (Ex: Books)</a:t>
            </a:r>
          </a:p>
          <a:p>
            <a:pPr marL="971550" lvl="1" indent="-514350">
              <a:buFont typeface="+mj-lt"/>
              <a:buAutoNum type="arabicPeriod"/>
            </a:pPr>
            <a:r>
              <a:rPr lang="en-US" b="1" dirty="0"/>
              <a:t>Multiple Products and Multiple Market Segments (Ex: Cars)</a:t>
            </a:r>
          </a:p>
          <a:p>
            <a:pPr marL="971550" lvl="1" indent="-514350">
              <a:buFont typeface="+mj-lt"/>
              <a:buAutoNum type="arabicPeriod"/>
            </a:pPr>
            <a:r>
              <a:rPr lang="en-US" b="1" dirty="0"/>
              <a:t>Segments of One–“Mass Customization” (Ex: Tailor Products to Individuals)</a:t>
            </a:r>
            <a:endParaRPr lang="en-US" dirty="0"/>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9144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228600" algn="ctr" eaLnBrk="1" hangingPunct="1"/>
            <a:endParaRPr lang="en-US" b="1" dirty="0">
              <a:solidFill>
                <a:srgbClr val="A50532"/>
              </a:solidFill>
            </a:endParaRPr>
          </a:p>
        </p:txBody>
      </p:sp>
      <p:sp>
        <p:nvSpPr>
          <p:cNvPr id="2" name="Title 1"/>
          <p:cNvSpPr>
            <a:spLocks noGrp="1"/>
          </p:cNvSpPr>
          <p:nvPr>
            <p:ph type="title"/>
          </p:nvPr>
        </p:nvSpPr>
        <p:spPr>
          <a:xfrm>
            <a:off x="0" y="160338"/>
            <a:ext cx="9144000" cy="609600"/>
          </a:xfrm>
        </p:spPr>
        <p:txBody>
          <a:bodyPr/>
          <a:lstStyle/>
          <a:p>
            <a:r>
              <a:rPr lang="en-US" sz="2800" b="1" i="1" dirty="0">
                <a:solidFill>
                  <a:srgbClr val="A50532"/>
                </a:solidFill>
              </a:rPr>
              <a:t>Sporting News Baseball Yearbook</a:t>
            </a:r>
            <a:r>
              <a:rPr lang="en-US" sz="2800" b="1" dirty="0">
                <a:solidFill>
                  <a:srgbClr val="A50532"/>
                </a:solidFill>
              </a:rPr>
              <a:t> </a:t>
            </a:r>
            <a:br>
              <a:rPr lang="en-US" sz="2800" b="1" dirty="0">
                <a:solidFill>
                  <a:srgbClr val="A50532"/>
                </a:solidFill>
              </a:rPr>
            </a:br>
            <a:r>
              <a:rPr lang="en-US" sz="2800" b="1" dirty="0">
                <a:solidFill>
                  <a:srgbClr val="A50532"/>
                </a:solidFill>
              </a:rPr>
              <a:t> </a:t>
            </a:r>
            <a:r>
              <a:rPr lang="en-US" sz="2400" b="1" dirty="0">
                <a:solidFill>
                  <a:srgbClr val="A50532"/>
                </a:solidFill>
              </a:rPr>
              <a:t>What market segmentation strategy is used?</a:t>
            </a:r>
            <a:endParaRPr lang="en-US" sz="2400" dirty="0"/>
          </a:p>
        </p:txBody>
      </p:sp>
      <p:pic>
        <p:nvPicPr>
          <p:cNvPr id="9" name="Content Placeholder 8" descr="Four different magazine covers show four different baseball players in the midst of four different actions."/>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8899" y="1802548"/>
            <a:ext cx="8958263" cy="3023960"/>
          </a:xfrm>
          <a:prstGeom prst="rect">
            <a:avLst/>
          </a:prstGeom>
        </p:spPr>
      </p:pic>
      <p:grpSp>
        <p:nvGrpSpPr>
          <p:cNvPr id="4" name="Group 3" descr="Click for the Sporting News website."/>
          <p:cNvGrpSpPr/>
          <p:nvPr/>
        </p:nvGrpSpPr>
        <p:grpSpPr>
          <a:xfrm>
            <a:off x="6383277" y="5080290"/>
            <a:ext cx="2813592" cy="1390064"/>
            <a:chOff x="6383277" y="5080290"/>
            <a:chExt cx="2813592" cy="1390064"/>
          </a:xfrm>
        </p:grpSpPr>
        <p:pic>
          <p:nvPicPr>
            <p:cNvPr id="25622" name="Picture 11">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15284" y="5708354"/>
              <a:ext cx="798513" cy="762000"/>
            </a:xfrm>
            <a:prstGeom prst="rect">
              <a:avLst/>
            </a:prstGeom>
            <a:noFill/>
            <a:ln>
              <a:noFill/>
            </a:ln>
          </p:spPr>
        </p:pic>
        <p:sp>
          <p:nvSpPr>
            <p:cNvPr id="3" name="TextBox 2"/>
            <p:cNvSpPr txBox="1"/>
            <p:nvPr/>
          </p:nvSpPr>
          <p:spPr>
            <a:xfrm>
              <a:off x="6383277" y="5080290"/>
              <a:ext cx="2813592" cy="646331"/>
            </a:xfrm>
            <a:prstGeom prst="rect">
              <a:avLst/>
            </a:prstGeom>
            <a:noFill/>
          </p:spPr>
          <p:txBody>
            <a:bodyPr wrap="none" rtlCol="0">
              <a:spAutoFit/>
            </a:bodyPr>
            <a:lstStyle/>
            <a:p>
              <a:pPr algn="ctr"/>
              <a:r>
                <a:rPr lang="en-US" sz="1800" b="1" dirty="0"/>
                <a:t>Sporting News Baseball</a:t>
              </a:r>
            </a:p>
            <a:p>
              <a:pPr algn="ctr"/>
              <a:r>
                <a:rPr lang="en-US" sz="1800" b="1" dirty="0"/>
                <a:t>Yearbook Website</a:t>
              </a:r>
            </a:p>
          </p:txBody>
        </p:sp>
      </p:grpSp>
      <p:sp>
        <p:nvSpPr>
          <p:cNvPr id="13" name="Text Placeholder 12"/>
          <p:cNvSpPr>
            <a:spLocks noGrp="1"/>
          </p:cNvSpPr>
          <p:nvPr>
            <p:ph type="body" sz="quarter" idx="16"/>
          </p:nvPr>
        </p:nvSpPr>
        <p:spPr/>
        <p:txBody>
          <a:bodyPr/>
          <a:lstStyle/>
          <a:p>
            <a:r>
              <a:rPr lang="en-US" dirty="0">
                <a:hlinkClick r:id="rId6" action="ppaction://hlinksldjump"/>
              </a:rPr>
              <a:t>Jump to Appendix 3 long image description</a:t>
            </a:r>
          </a:p>
        </p:txBody>
      </p:sp>
      <p:sp>
        <p:nvSpPr>
          <p:cNvPr id="12" name="Text Placeholder 11" hidden="1"/>
          <p:cNvSpPr>
            <a:spLocks noGrp="1"/>
          </p:cNvSpPr>
          <p:nvPr>
            <p:ph type="body" sz="quarter" idx="11"/>
          </p:nvPr>
        </p:nvSpPr>
        <p:spPr/>
        <p:txBody>
          <a:bodyPr/>
          <a:lstStyle/>
          <a:p>
            <a:endParaRPr lang="en-US" dirty="0"/>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755" name="AutoShape 1035"/>
          <p:cNvSpPr>
            <a:spLocks noChangeArrowheads="1"/>
          </p:cNvSpPr>
          <p:nvPr/>
        </p:nvSpPr>
        <p:spPr bwMode="auto">
          <a:xfrm>
            <a:off x="88900" y="160338"/>
            <a:ext cx="8958263" cy="1143000"/>
          </a:xfrm>
          <a:prstGeom prst="roundRect">
            <a:avLst>
              <a:gd name="adj" fmla="val 16667"/>
            </a:avLst>
          </a:prstGeom>
          <a:solidFill>
            <a:srgbClr val="FFF0C8">
              <a:alpha val="50000"/>
            </a:srgbClr>
          </a:solidFill>
          <a:ln w="38100">
            <a:solidFill>
              <a:srgbClr val="FF0000"/>
            </a:solidFill>
            <a:round/>
          </a:ln>
          <a:effectLst/>
        </p:spPr>
        <p:txBody>
          <a:bodyPr anchor="ctr" anchorCtr="1"/>
          <a:lstStyle/>
          <a:p>
            <a:pPr marL="342900" algn="ctr" eaLnBrk="1" hangingPunct="1"/>
            <a:endParaRPr lang="en-US" b="1" dirty="0">
              <a:solidFill>
                <a:srgbClr val="A50532"/>
              </a:solidFill>
            </a:endParaRPr>
          </a:p>
        </p:txBody>
      </p:sp>
      <p:sp>
        <p:nvSpPr>
          <p:cNvPr id="5" name="Title 4"/>
          <p:cNvSpPr>
            <a:spLocks noGrp="1"/>
          </p:cNvSpPr>
          <p:nvPr>
            <p:ph type="title"/>
          </p:nvPr>
        </p:nvSpPr>
        <p:spPr/>
        <p:txBody>
          <a:bodyPr/>
          <a:lstStyle/>
          <a:p>
            <a:pPr marL="342900" eaLnBrk="1" hangingPunct="1"/>
            <a:r>
              <a:rPr lang="en-US" sz="3200" b="1" dirty="0">
                <a:solidFill>
                  <a:srgbClr val="A50532"/>
                </a:solidFill>
              </a:rPr>
              <a:t>WHY SEGMENT MARKETS?</a:t>
            </a:r>
            <a:br>
              <a:rPr lang="en-US" sz="3200" b="1" dirty="0">
                <a:solidFill>
                  <a:srgbClr val="A50532"/>
                </a:solidFill>
              </a:rPr>
            </a:br>
            <a:r>
              <a:rPr lang="en-US" sz="2400" b="1" dirty="0">
                <a:solidFill>
                  <a:srgbClr val="A50532"/>
                </a:solidFill>
              </a:rPr>
              <a:t>WHEN AND HOW TO SEGMENT MARKETS </a:t>
            </a:r>
            <a:r>
              <a:rPr lang="en-US" sz="1800" b="1" dirty="0">
                <a:solidFill>
                  <a:srgbClr val="A50532"/>
                </a:solidFill>
              </a:rPr>
              <a:t>(2 of 2)</a:t>
            </a:r>
            <a:endParaRPr lang="en-US" sz="1800" dirty="0"/>
          </a:p>
        </p:txBody>
      </p:sp>
      <p:sp>
        <p:nvSpPr>
          <p:cNvPr id="6" name="Content Placeholder 5"/>
          <p:cNvSpPr>
            <a:spLocks noGrp="1"/>
          </p:cNvSpPr>
          <p:nvPr>
            <p:ph idx="1"/>
          </p:nvPr>
        </p:nvSpPr>
        <p:spPr>
          <a:xfrm>
            <a:off x="228600" y="1816100"/>
            <a:ext cx="5727700" cy="4310063"/>
          </a:xfrm>
        </p:spPr>
        <p:txBody>
          <a:bodyPr/>
          <a:lstStyle/>
          <a:p>
            <a:r>
              <a:rPr lang="en-US" b="1" dirty="0"/>
              <a:t>The Segmentation Tradeoff: Synergies vs. Cannibalization</a:t>
            </a:r>
          </a:p>
          <a:p>
            <a:pPr lvl="1"/>
            <a:r>
              <a:rPr lang="en-US" b="1" dirty="0"/>
              <a:t>Organizational Synergy</a:t>
            </a:r>
            <a:endParaRPr lang="en-US" b="1" dirty="0">
              <a:solidFill>
                <a:srgbClr val="0064FF"/>
              </a:solidFill>
            </a:endParaRPr>
          </a:p>
          <a:p>
            <a:pPr lvl="1"/>
            <a:r>
              <a:rPr lang="en-US" b="1" dirty="0"/>
              <a:t>Cannibalization</a:t>
            </a:r>
            <a:endParaRPr lang="en-US" b="1" dirty="0">
              <a:solidFill>
                <a:srgbClr val="0064FF"/>
              </a:solidFill>
            </a:endParaRPr>
          </a:p>
          <a:p>
            <a:pPr lvl="1"/>
            <a:r>
              <a:rPr lang="ja-JP" altLang="en-US" b="1" dirty="0"/>
              <a:t>“</a:t>
            </a:r>
            <a:r>
              <a:rPr lang="en-US" altLang="ja-JP" b="1" dirty="0"/>
              <a:t>Tiffany/Walmart</a:t>
            </a:r>
            <a:r>
              <a:rPr lang="ja-JP" altLang="en-US" b="1" dirty="0"/>
              <a:t>”</a:t>
            </a:r>
            <a:r>
              <a:rPr lang="en-US" altLang="ja-JP" b="1" dirty="0"/>
              <a:t> Strategies (2-Tier)</a:t>
            </a:r>
            <a:endParaRPr lang="en-US" dirty="0"/>
          </a:p>
        </p:txBody>
      </p:sp>
      <p:pic>
        <p:nvPicPr>
          <p:cNvPr id="3" name="Picture 2" descr="A photo of the exterior of a Loft stor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5241" y="1531938"/>
            <a:ext cx="3321922" cy="2860307"/>
          </a:xfrm>
          <a:prstGeom prst="rect">
            <a:avLst/>
          </a:prstGeom>
        </p:spPr>
      </p:pic>
      <p:pic>
        <p:nvPicPr>
          <p:cNvPr id="2" name="Picture 1" descr="A photo of the exterior of a Walmart neighborhood market stor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23793" y="4506545"/>
            <a:ext cx="3050290" cy="1909402"/>
          </a:xfrm>
          <a:prstGeom prst="rect">
            <a:avLst/>
          </a:prstGeom>
        </p:spPr>
      </p:pic>
    </p:spTree>
  </p:cSld>
  <p:clrMapOvr>
    <a:masterClrMapping/>
  </p:clrMapOvr>
  <p:transition spd="med"/>
</p:sld>
</file>

<file path=ppt/theme/theme1.xml><?xml version="1.0" encoding="utf-8"?>
<a:theme xmlns:a="http://schemas.openxmlformats.org/drawingml/2006/main" name="FIRST, BREAK, LAST slides">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lternate FIRST, BREAK, LAST slides">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Plain BODY/MAIN CONTENT">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Red bar footer BODY/MAIN CONTENT">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PLAIN Section Divider, Quotes, Callouts">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RED FOOTER Section Divider, Quotes, Callouts">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2400" b="0" i="0" u="none" strike="noStrike" cap="none" normalizeH="0" baseline="0">
            <a:ln>
              <a:noFill/>
            </a:ln>
            <a:solidFill>
              <a:srgbClr val="000000"/>
            </a:solidFill>
            <a:effectLst/>
            <a:latin typeface="Arial" panose="020B0604020202020204" pitchFamily="34" charset="0"/>
            <a:ea typeface="MS PGothic" panose="020B0600070205080204" charset="-128"/>
            <a:cs typeface="MS PGothic" panose="020B060007020508020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2400" b="0" i="0" u="none" strike="noStrike" cap="none" normalizeH="0" baseline="0">
            <a:ln>
              <a:noFill/>
            </a:ln>
            <a:solidFill>
              <a:srgbClr val="000000"/>
            </a:solidFill>
            <a:effectLst/>
            <a:latin typeface="Arial" panose="020B0604020202020204" pitchFamily="34" charset="0"/>
            <a:ea typeface="MS PGothic" panose="020B0600070205080204" charset="-128"/>
            <a:cs typeface="MS PGothic" panose="020B0600070205080204"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TotalTime>
  <Words>2947</Words>
  <Application>Microsoft Office PowerPoint</Application>
  <PresentationFormat>On-screen Show (4:3)</PresentationFormat>
  <Paragraphs>315</Paragraphs>
  <Slides>60</Slides>
  <Notes>51</Notes>
  <HiddenSlides>17</HiddenSlides>
  <MMClips>0</MMClips>
  <ScaleCrop>false</ScaleCrop>
  <HeadingPairs>
    <vt:vector size="6" baseType="variant">
      <vt:variant>
        <vt:lpstr>Fonts Used</vt:lpstr>
      </vt:variant>
      <vt:variant>
        <vt:i4>9</vt:i4>
      </vt:variant>
      <vt:variant>
        <vt:lpstr>Theme</vt:lpstr>
      </vt:variant>
      <vt:variant>
        <vt:i4>7</vt:i4>
      </vt:variant>
      <vt:variant>
        <vt:lpstr>Slide Titles</vt:lpstr>
      </vt:variant>
      <vt:variant>
        <vt:i4>60</vt:i4>
      </vt:variant>
    </vt:vector>
  </HeadingPairs>
  <TitlesOfParts>
    <vt:vector size="76" baseType="lpstr">
      <vt:lpstr>ＭＳ Ｐゴシック</vt:lpstr>
      <vt:lpstr>ＭＳ Ｐゴシック</vt:lpstr>
      <vt:lpstr>Arial</vt:lpstr>
      <vt:lpstr>ArumSans Bold</vt:lpstr>
      <vt:lpstr>ArumSans Regular</vt:lpstr>
      <vt:lpstr>Calibri</vt:lpstr>
      <vt:lpstr>Cantoria MT Std</vt:lpstr>
      <vt:lpstr>Vectipede Rg</vt:lpstr>
      <vt:lpstr>ヒラギノ角ゴ Pro W3</vt:lpstr>
      <vt:lpstr>FIRST, BREAK, LAST slides</vt:lpstr>
      <vt:lpstr>Alternate FIRST, BREAK, LAST slides</vt:lpstr>
      <vt:lpstr>Plain BODY/MAIN CONTENT</vt:lpstr>
      <vt:lpstr>Red bar footer BODY/MAIN CONTENT</vt:lpstr>
      <vt:lpstr>PLAIN Section Divider, Quotes, Callouts</vt:lpstr>
      <vt:lpstr>RED FOOTER Section Divider, Quotes, Callouts</vt:lpstr>
      <vt:lpstr>Blank Presentation</vt:lpstr>
      <vt:lpstr>Market Segmentation, Targeting, and Positioning</vt:lpstr>
      <vt:lpstr>LEARNING OBJECTIVES (LO)  AFTER READING CHAPTER 8, YOU SHOULD BE ABLE TO: (1 of 2)</vt:lpstr>
      <vt:lpstr>LEARNING OBJECTIVES (LO)  AFTER READING CHAPTER 8, YOU SHOULD BE ABLE TO: (2 of 2)</vt:lpstr>
      <vt:lpstr>WHY SEGMENT MARKETS? WHAT MARKET SEGMENTATION MEANS</vt:lpstr>
      <vt:lpstr>FIGURE 8-1  Market segmentation links market needs to an organization’s marketing program through marketing mix actions.</vt:lpstr>
      <vt:lpstr>FIGURE 8-2  A market-product grid shows the kind of sleeper that is targeted for each of the bed pillows with a different firmness.</vt:lpstr>
      <vt:lpstr>WHY SEGMENT MARKETS? WHEN AND HOW TO SEGMENT MARKETS (1 of 2)</vt:lpstr>
      <vt:lpstr>Sporting News Baseball Yearbook   What market segmentation strategy is used?</vt:lpstr>
      <vt:lpstr>WHY SEGMENT MARKETS? WHEN AND HOW TO SEGMENT MARKETS (2 of 2)</vt:lpstr>
      <vt:lpstr>SEGMENTING AND TARGETING MARKETS STEP 1: GROUP POTENTIAL BUYERS INTO SEGMENTS  (1 of 5)</vt:lpstr>
      <vt:lpstr>FIGURE 8-3  The five key steps in segmenting and targeting markets that link market needs to a firm's marketing program.</vt:lpstr>
      <vt:lpstr>SEGMENTING AND TARGETING MARKETS STEP 1: GROUP POTENTIAL BUYERS INTO SEGMENTS  (2 of 5)</vt:lpstr>
      <vt:lpstr>SEGMENTING AND TARGETING MARKETS STEP 1: GROUP POTENTIAL BUYERS INTO SEGMENTS  (3 of 5)</vt:lpstr>
      <vt:lpstr>FIGURE 8-4  Comparison of various kinds of users and nonusers for Wendy’s, Burger King, and McDonald’s fast-food restaurants.</vt:lpstr>
      <vt:lpstr>SEGMENTING AND TARGETING MARKETS STEP 1: GROUP POTENTIAL BUYERS INTO SEGMENTS  (4 of 5)</vt:lpstr>
      <vt:lpstr>SEGMENTING AND TARGETING MARKETS STEP 1: GROUP POTENTIAL BUYERS INTO SEGMENTS  (5 of 5)</vt:lpstr>
      <vt:lpstr>SEGMENTING AND TARGETING MARKETS STEP 2: GROUP PRODUCTS INTO CATEGORIES</vt:lpstr>
      <vt:lpstr>FIGURE 8-5  Wendy’s new products and innovations target specific market segments based on a customer’s gender, needs, or university affiliation.</vt:lpstr>
      <vt:lpstr>SEGMENTING AND TARGETING MARKETS STEP 3: DEVELOP A MARKET-PRODUCT GRID AND ESTIMATE THE SIZE OF MARKETS</vt:lpstr>
      <vt:lpstr>FIGURE 8-6  Selecting a target market for your Wendy’s fast-food restaurant next to an urban university (target market is shaded).</vt:lpstr>
      <vt:lpstr>SEGMENTING AND TARGETING MARKETS STEP 4: SELECT TARGET MARKETS (1 of 3)</vt:lpstr>
      <vt:lpstr>SEGMENTING AND TARGETING MARKETS STEP 4: SELECT TARGET MARKETS (2 of 3)</vt:lpstr>
      <vt:lpstr>SEGMENTING AND TARGETING MARKETS STEP 4: SELECT TARGET MARKETS (3 of 3)</vt:lpstr>
      <vt:lpstr>SEGMENTING AND TARGETING MARKETS STEP 5: TAKE MARKETING ACTIONS (1 of 2)</vt:lpstr>
      <vt:lpstr>MARKETING MATTERS Apple’s Segmentation Strategy</vt:lpstr>
      <vt:lpstr>SEGMENTING AND TARGETING MARKETS STEP 5: TAKE MARKETING ACTIONS (2 of 2)</vt:lpstr>
      <vt:lpstr>POSITIONING THE PRODUCT (1 of 3)</vt:lpstr>
      <vt:lpstr>POSITIONING THE PRODUCT (2 of 3)</vt:lpstr>
      <vt:lpstr>POSITIONING THE PRODUCT (3 of 3)</vt:lpstr>
      <vt:lpstr>FIGURE 8-7  The strategy American dairies are using to reposition chocolate milk to reach adults.</vt:lpstr>
      <vt:lpstr>VIDEO CASE 8 PRINCE SPORTS, INC.: TENNIS RACQUETS FOR EVERY SEGMENT</vt:lpstr>
      <vt:lpstr>FIGURE 1  Prince targets racquets at specific market segments</vt:lpstr>
      <vt:lpstr>VIDEO CASE 9 Prince Sports (1 of 5)</vt:lpstr>
      <vt:lpstr>VIDEO CASE 9 Prince Sports (2 of 5)</vt:lpstr>
      <vt:lpstr>VIDEO CASE 9 Prince Sports (3 of 5)</vt:lpstr>
      <vt:lpstr>VIDEO CASE 9 Prince Sports (4 of 5)</vt:lpstr>
      <vt:lpstr>VIDEO CASE 9 Prince Sports (5 of 5)</vt:lpstr>
      <vt:lpstr>IN-CLASS ACTIVITY 8-1</vt:lpstr>
      <vt:lpstr>ICA 8-1 Honey Nut Cheerios® Milk ‘N Cereal Bar</vt:lpstr>
      <vt:lpstr>IN-CLASS ACTIVITY 8-2</vt:lpstr>
      <vt:lpstr>ICA 8-2 3M Post-it® Flag Highlighter Invention</vt:lpstr>
      <vt:lpstr>Product and Branding Handout</vt:lpstr>
      <vt:lpstr>Product and Branding Answers Handout</vt:lpstr>
      <vt:lpstr>Market Segmentation</vt:lpstr>
      <vt:lpstr>Product Differentiation</vt:lpstr>
      <vt:lpstr>Market-Product Grid</vt:lpstr>
      <vt:lpstr>Product Positioning</vt:lpstr>
      <vt:lpstr>Product Repositioning</vt:lpstr>
      <vt:lpstr>Perceptual Map</vt:lpstr>
      <vt:lpstr>Usage Rate</vt:lpstr>
      <vt:lpstr>80/20 Rule</vt:lpstr>
      <vt:lpstr>Appendix 1 FIGURE 8-1  Market segmentation links market needs to an organization’s marketing program through marketing mix actions</vt:lpstr>
      <vt:lpstr>Appendix 2 FIGURE 8-2  A market-product grid shows the kind of sleeper that is targeted for each of the bed pillows with a different firmness</vt:lpstr>
      <vt:lpstr>Appendix 3 Sporting News Baseball Yearbook  What market segmentation strategy is used?</vt:lpstr>
      <vt:lpstr>Appendix 4 FIGURE 8-3  The five key steps in segmenting and targeting markets that link market needs to a firm’s marketing program</vt:lpstr>
      <vt:lpstr>Appendix 5 FIGURE 8-4  Comparison of various kinds of users and nonusers for Wendy’s, Burger King, and McDonald’s fast-food restaurants</vt:lpstr>
      <vt:lpstr>Appendix 6 FIGURE 8-5  Wendy’s new products and innovations target specific market segments based on a customer’s gender, needs, or university affiliation</vt:lpstr>
      <vt:lpstr>Appendix 7 FIGURE 8-6  Selecting a target market for your Wendy’s fast-food restaurant next to an urban university (target market is shaded)</vt:lpstr>
      <vt:lpstr>Appendix 8 MARKETING MATTERS Apple’s Segmentation Strategy</vt:lpstr>
      <vt:lpstr>Appendix 9 FIGURE 8-8  The strategy American dairies are using to reposition chocolate milk to reach adults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Diana</dc:creator>
  <cp:lastModifiedBy>Courtney M Bergman</cp:lastModifiedBy>
  <cp:revision>58</cp:revision>
  <dcterms:created xsi:type="dcterms:W3CDTF">2016-10-28T17:46:18Z</dcterms:created>
  <dcterms:modified xsi:type="dcterms:W3CDTF">2017-10-09T14:01:02Z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1033-10.1.0.5785</vt:lpwstr>
  </property>
</Properties>
</file>

<file path=docProps/thumbnail.jpeg>
</file>